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2.xml" ContentType="application/vnd.openxmlformats-officedocument.themeOverr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3.xml" ContentType="application/vnd.openxmlformats-officedocument.themeOverrid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E3EC"/>
    <a:srgbClr val="F21667"/>
    <a:srgbClr val="9EBDCA"/>
    <a:srgbClr val="E4EDF0"/>
    <a:srgbClr val="D4E2E8"/>
    <a:srgbClr val="739FB1"/>
    <a:srgbClr val="528194"/>
    <a:srgbClr val="4A7586"/>
    <a:srgbClr val="263D46"/>
    <a:srgbClr val="355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4" autoAdjust="0"/>
    <p:restoredTop sz="95278" autoAdjust="0"/>
  </p:normalViewPr>
  <p:slideViewPr>
    <p:cSldViewPr snapToGrid="0">
      <p:cViewPr>
        <p:scale>
          <a:sx n="100" d="100"/>
          <a:sy n="100" d="100"/>
        </p:scale>
        <p:origin x="25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Sintom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dhlui\OneDrive\&#193;rea%20de%20Trabalho\Luis%20Henrique\ESTUDOS\FIAP\Tech%20Challenge\Fase%203\bigdata_covid\Tabelas%20e%20Gr&#225;ficos\Sintom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Geografic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dhlui\OneDrive\&#193;rea%20de%20Trabalho\Luis%20Henrique\ESTUDOS\FIAP\Tech%20Challenge\Fase%203\bigdata_covid\Tabelas%20e%20Gr&#225;ficos\Geografic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'Total por Mês'!$B$2:$B$4</c:f>
              <c:numCache>
                <c:formatCode>_-* #,##0_-;\-* #,##0_-;_-* "-"??_-;_-@_-</c:formatCode>
                <c:ptCount val="3"/>
                <c:pt idx="0">
                  <c:v>384166</c:v>
                </c:pt>
                <c:pt idx="1">
                  <c:v>386520</c:v>
                </c:pt>
                <c:pt idx="2">
                  <c:v>387298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8E-48A1-98A6-9842AE6082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'Total por Mês'!$C$2:$C$12</c:f>
              <c:numCache>
                <c:formatCode>_-* #,##0_-;\-* #,##0_-;_-* "-"??_-;_-@_-</c:formatCode>
                <c:ptCount val="11"/>
                <c:pt idx="0">
                  <c:v>138.501</c:v>
                </c:pt>
                <c:pt idx="1">
                  <c:v>171.51400000000001</c:v>
                </c:pt>
                <c:pt idx="2">
                  <c:v>159.24799999999999</c:v>
                </c:pt>
                <c:pt idx="3">
                  <c:v>171.28</c:v>
                </c:pt>
                <c:pt idx="4">
                  <c:v>165.13499999999999</c:v>
                </c:pt>
                <c:pt idx="5">
                  <c:v>151.291</c:v>
                </c:pt>
                <c:pt idx="6">
                  <c:v>111.80200000000001</c:v>
                </c:pt>
                <c:pt idx="7">
                  <c:v>60.369</c:v>
                </c:pt>
                <c:pt idx="8">
                  <c:v>23.824999999999999</c:v>
                </c:pt>
                <c:pt idx="9">
                  <c:v>4.7350000000000003</c:v>
                </c:pt>
                <c:pt idx="10">
                  <c:v>0.28399999999999997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CC-44F0-BD3E-0F659FDFAE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'Fez Exame'!$A$2:$A$12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'Fez Exame'!$L$2:$L$12</c:f>
              <c:numCache>
                <c:formatCode>0</c:formatCode>
                <c:ptCount val="11"/>
                <c:pt idx="0">
                  <c:v>3.4870000000000001</c:v>
                </c:pt>
                <c:pt idx="1">
                  <c:v>6.8559999999999999</c:v>
                </c:pt>
                <c:pt idx="2">
                  <c:v>15.326000000000001</c:v>
                </c:pt>
                <c:pt idx="3">
                  <c:v>20.916</c:v>
                </c:pt>
                <c:pt idx="4">
                  <c:v>18.882000000000001</c:v>
                </c:pt>
                <c:pt idx="5">
                  <c:v>14.772</c:v>
                </c:pt>
                <c:pt idx="6">
                  <c:v>8.5419999999999998</c:v>
                </c:pt>
                <c:pt idx="7">
                  <c:v>3.9820000000000002</c:v>
                </c:pt>
                <c:pt idx="8">
                  <c:v>1.504</c:v>
                </c:pt>
                <c:pt idx="9">
                  <c:v>0.23300000000000001</c:v>
                </c:pt>
                <c:pt idx="10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27-4313-ACA6-CC3F26AB28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'Resultados Exame'!$E$2:$E$12</c:f>
              <c:numCache>
                <c:formatCode>0</c:formatCode>
                <c:ptCount val="11"/>
                <c:pt idx="0">
                  <c:v>1.8420000000000001</c:v>
                </c:pt>
                <c:pt idx="1">
                  <c:v>3.9580000000000002</c:v>
                </c:pt>
                <c:pt idx="2">
                  <c:v>8.4109999999999996</c:v>
                </c:pt>
                <c:pt idx="3">
                  <c:v>11.737</c:v>
                </c:pt>
                <c:pt idx="4">
                  <c:v>10.778</c:v>
                </c:pt>
                <c:pt idx="5">
                  <c:v>8.3490000000000002</c:v>
                </c:pt>
                <c:pt idx="6">
                  <c:v>4.7430000000000003</c:v>
                </c:pt>
                <c:pt idx="7">
                  <c:v>2.21</c:v>
                </c:pt>
                <c:pt idx="8">
                  <c:v>0.78300000000000003</c:v>
                </c:pt>
                <c:pt idx="9">
                  <c:v>0.11</c:v>
                </c:pt>
                <c:pt idx="10">
                  <c:v>4.0000000000000001E-3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50-428C-842D-53B6B0FA22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CC-489B-A25D-495A518371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Mês'!$B$2:$B$3</c:f>
              <c:numCache>
                <c:formatCode>#,##0</c:formatCode>
                <c:ptCount val="2"/>
                <c:pt idx="0">
                  <c:v>557240</c:v>
                </c:pt>
                <c:pt idx="1">
                  <c:v>600744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CC-489B-A25D-495A518371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Mês'!$C$1</c:f>
              <c:strCache>
                <c:ptCount val="1"/>
                <c:pt idx="0">
                  <c:v>fez exame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F-4970-BA3B-5798C742B0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Mês'!$C$2:$C$3</c:f>
              <c:numCache>
                <c:formatCode>#,##0</c:formatCode>
                <c:ptCount val="2"/>
                <c:pt idx="0">
                  <c:v>56562</c:v>
                </c:pt>
                <c:pt idx="1">
                  <c:v>37955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AF-4970-BA3B-5798C742B0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Mês'!$D$1</c:f>
              <c:strCache>
                <c:ptCount val="1"/>
                <c:pt idx="0">
                  <c:v>resultado positivo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B6-4980-B6A9-0770268831E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Mês'!$D$2:$D$3</c:f>
              <c:numCache>
                <c:formatCode>General</c:formatCode>
                <c:ptCount val="2"/>
                <c:pt idx="0">
                  <c:v>30466</c:v>
                </c:pt>
                <c:pt idx="1">
                  <c:v>22459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6-4980-B6A9-0770268831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Escolaridade!$F$8</c:f>
              <c:strCache>
                <c:ptCount val="1"/>
                <c:pt idx="0">
                  <c:v>NÃO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Escolaridade!$C$9:$C$16</c:f>
              <c:strCache>
                <c:ptCount val="8"/>
                <c:pt idx="0">
                  <c:v>Pós-graduação, mestrado ou doutorado</c:v>
                </c:pt>
                <c:pt idx="1">
                  <c:v>Superior incompleto</c:v>
                </c:pt>
                <c:pt idx="2">
                  <c:v>Fundamental completa</c:v>
                </c:pt>
                <c:pt idx="3">
                  <c:v>Médio incompleto</c:v>
                </c:pt>
                <c:pt idx="4">
                  <c:v>Sem instrução</c:v>
                </c:pt>
                <c:pt idx="5">
                  <c:v>Superior completo</c:v>
                </c:pt>
                <c:pt idx="6">
                  <c:v>Médio completo</c:v>
                </c:pt>
                <c:pt idx="7">
                  <c:v>Fundamental incompleto</c:v>
                </c:pt>
              </c:strCache>
            </c:strRef>
          </c:cat>
          <c:val>
            <c:numRef>
              <c:f>Escolaridade!$F$9:$F$16</c:f>
              <c:numCache>
                <c:formatCode>0.00%</c:formatCode>
                <c:ptCount val="8"/>
                <c:pt idx="0">
                  <c:v>4.6491637355538011E-2</c:v>
                </c:pt>
                <c:pt idx="1">
                  <c:v>6.2285550211757947E-2</c:v>
                </c:pt>
                <c:pt idx="2">
                  <c:v>6.6497379944009768E-2</c:v>
                </c:pt>
                <c:pt idx="3">
                  <c:v>7.5043069413538152E-2</c:v>
                </c:pt>
                <c:pt idx="4">
                  <c:v>9.4094106668580868E-2</c:v>
                </c:pt>
                <c:pt idx="5">
                  <c:v>0.14584739071136316</c:v>
                </c:pt>
                <c:pt idx="6">
                  <c:v>0.21813940133515183</c:v>
                </c:pt>
                <c:pt idx="7">
                  <c:v>0.29160146436006029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2-4E0B-BDA2-75B39F17AC1F}"/>
            </c:ext>
          </c:extLst>
        </c:ser>
        <c:ser>
          <c:idx val="1"/>
          <c:order val="1"/>
          <c:tx>
            <c:strRef>
              <c:f>Escolaridade!$G$8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Escolaridade!$C$9:$C$16</c:f>
              <c:strCache>
                <c:ptCount val="8"/>
                <c:pt idx="0">
                  <c:v>Pós-graduação, mestrado ou doutorado</c:v>
                </c:pt>
                <c:pt idx="1">
                  <c:v>Superior incompleto</c:v>
                </c:pt>
                <c:pt idx="2">
                  <c:v>Fundamental completa</c:v>
                </c:pt>
                <c:pt idx="3">
                  <c:v>Médio incompleto</c:v>
                </c:pt>
                <c:pt idx="4">
                  <c:v>Sem instrução</c:v>
                </c:pt>
                <c:pt idx="5">
                  <c:v>Superior completo</c:v>
                </c:pt>
                <c:pt idx="6">
                  <c:v>Médio completo</c:v>
                </c:pt>
                <c:pt idx="7">
                  <c:v>Fundamental incompleto</c:v>
                </c:pt>
              </c:strCache>
            </c:strRef>
          </c:cat>
          <c:val>
            <c:numRef>
              <c:f>Escolaridade!$G$9:$G$16</c:f>
              <c:numCache>
                <c:formatCode>0.00%</c:formatCode>
                <c:ptCount val="8"/>
                <c:pt idx="0">
                  <c:v>6.9946599549891471E-3</c:v>
                </c:pt>
                <c:pt idx="1">
                  <c:v>4.2399091792843541E-2</c:v>
                </c:pt>
                <c:pt idx="2">
                  <c:v>6.6034783535083158E-2</c:v>
                </c:pt>
                <c:pt idx="3">
                  <c:v>0.11106394737192547</c:v>
                </c:pt>
                <c:pt idx="4">
                  <c:v>0.12084848121662471</c:v>
                </c:pt>
                <c:pt idx="5">
                  <c:v>4.5030828439401809E-2</c:v>
                </c:pt>
                <c:pt idx="6">
                  <c:v>0.22694525455102341</c:v>
                </c:pt>
                <c:pt idx="7">
                  <c:v>0.38068295313810874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2-4E0B-BDA2-75B39F17AC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621466703"/>
        <c:axId val="621467183"/>
      </c:barChart>
      <c:catAx>
        <c:axId val="62146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1467183"/>
        <c:crosses val="autoZero"/>
        <c:auto val="1"/>
        <c:lblAlgn val="ctr"/>
        <c:lblOffset val="100"/>
        <c:noMultiLvlLbl val="0"/>
      </c:catAx>
      <c:valAx>
        <c:axId val="621467183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62146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result!$A$2:$A$9</c:f>
              <c:strCache>
                <c:ptCount val="8"/>
                <c:pt idx="0">
                  <c:v>náusea</c:v>
                </c:pt>
                <c:pt idx="1">
                  <c:v>dor no peito</c:v>
                </c:pt>
                <c:pt idx="2">
                  <c:v>dificuldade para respirar</c:v>
                </c:pt>
                <c:pt idx="3">
                  <c:v>nariz entupido</c:v>
                </c:pt>
                <c:pt idx="4">
                  <c:v>dor de garganta</c:v>
                </c:pt>
                <c:pt idx="5">
                  <c:v>febre</c:v>
                </c:pt>
                <c:pt idx="6">
                  <c:v>tosse </c:v>
                </c:pt>
                <c:pt idx="7">
                  <c:v>dor de cabeça</c:v>
                </c:pt>
              </c:strCache>
            </c:strRef>
          </c:cat>
          <c:val>
            <c:numRef>
              <c:f>result!$E$2:$E$9</c:f>
              <c:numCache>
                <c:formatCode>0.00%</c:formatCode>
                <c:ptCount val="8"/>
                <c:pt idx="0">
                  <c:v>1.5468116846704825E-2</c:v>
                </c:pt>
                <c:pt idx="1">
                  <c:v>1.5616238348656856E-2</c:v>
                </c:pt>
                <c:pt idx="2">
                  <c:v>2.0366706518404096E-2</c:v>
                </c:pt>
                <c:pt idx="3">
                  <c:v>2.8545129447612599E-2</c:v>
                </c:pt>
                <c:pt idx="4">
                  <c:v>2.9920543394310019E-2</c:v>
                </c:pt>
                <c:pt idx="5">
                  <c:v>3.2671371287704858E-2</c:v>
                </c:pt>
                <c:pt idx="6">
                  <c:v>3.6131066369012983E-2</c:v>
                </c:pt>
                <c:pt idx="7">
                  <c:v>4.384396457780082E-2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9-415C-A2BD-1D82344E8D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220810831"/>
        <c:axId val="220796431"/>
      </c:barChart>
      <c:catAx>
        <c:axId val="220810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20796431"/>
        <c:crosses val="autoZero"/>
        <c:auto val="1"/>
        <c:lblAlgn val="ctr"/>
        <c:lblOffset val="100"/>
        <c:noMultiLvlLbl val="0"/>
      </c:catAx>
      <c:valAx>
        <c:axId val="220796431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2081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prov!$A$2:$A$6</c:f>
              <c:strCache>
                <c:ptCount val="5"/>
                <c:pt idx="0">
                  <c:v>Ignorado</c:v>
                </c:pt>
                <c:pt idx="1">
                  <c:v>Não fez restrição</c:v>
                </c:pt>
                <c:pt idx="2">
                  <c:v>Reduziu o contato</c:v>
                </c:pt>
                <c:pt idx="3">
                  <c:v>Ficou em casa</c:v>
                </c:pt>
                <c:pt idx="4">
                  <c:v>Ficou rigorosamente em casa</c:v>
                </c:pt>
              </c:strCache>
            </c:strRef>
          </c:cat>
          <c:val>
            <c:numRef>
              <c:f>prov!$E$2:$E$6</c:f>
              <c:numCache>
                <c:formatCode>0.00%</c:formatCode>
                <c:ptCount val="5"/>
                <c:pt idx="0">
                  <c:v>2.8522532800912721E-3</c:v>
                </c:pt>
                <c:pt idx="1">
                  <c:v>1.4736641947138239E-2</c:v>
                </c:pt>
                <c:pt idx="2">
                  <c:v>0.27528997908347597</c:v>
                </c:pt>
                <c:pt idx="3">
                  <c:v>0.33323825822399694</c:v>
                </c:pt>
                <c:pt idx="4">
                  <c:v>0.37388286746529759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8C-438F-B8AC-DB9EA2A3ED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.00%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'Fez Exame'!$D$1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'Fez Exame'!$A$2:$A$4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'Fez Exame'!$D$2:$D$4</c:f>
              <c:numCache>
                <c:formatCode>General</c:formatCode>
                <c:ptCount val="3"/>
                <c:pt idx="0">
                  <c:v>23673</c:v>
                </c:pt>
                <c:pt idx="1">
                  <c:v>31712</c:v>
                </c:pt>
                <c:pt idx="2">
                  <c:v>39132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8B-4339-8D46-00BD993968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Trabalho!$B$1</c:f>
              <c:strCache>
                <c:ptCount val="1"/>
                <c:pt idx="0">
                  <c:v>Não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Trabalho!$A$4:$A$6</c:f>
              <c:strCache>
                <c:ptCount val="3"/>
                <c:pt idx="0">
                  <c:v>09/2020</c:v>
                </c:pt>
                <c:pt idx="1">
                  <c:v>08/2020</c:v>
                </c:pt>
                <c:pt idx="2">
                  <c:v>07/2020</c:v>
                </c:pt>
              </c:strCache>
            </c:strRef>
          </c:cat>
          <c:val>
            <c:numRef>
              <c:f>Trabalho!$B$4:$B$6</c:f>
              <c:numCache>
                <c:formatCode>#,##0</c:formatCode>
                <c:ptCount val="3"/>
                <c:pt idx="0">
                  <c:v>178832</c:v>
                </c:pt>
                <c:pt idx="1">
                  <c:v>181443</c:v>
                </c:pt>
                <c:pt idx="2">
                  <c:v>186640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F7-44AC-9F88-5D559A9DE043}"/>
            </c:ext>
          </c:extLst>
        </c:ser>
        <c:ser>
          <c:idx val="1"/>
          <c:order val="1"/>
          <c:tx>
            <c:strRef>
              <c:f>Trabalho!$C$1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Trabalho!$A$4:$A$6</c:f>
              <c:strCache>
                <c:ptCount val="3"/>
                <c:pt idx="0">
                  <c:v>09/2020</c:v>
                </c:pt>
                <c:pt idx="1">
                  <c:v>08/2020</c:v>
                </c:pt>
                <c:pt idx="2">
                  <c:v>07/2020</c:v>
                </c:pt>
              </c:strCache>
            </c:strRef>
          </c:cat>
          <c:val>
            <c:numRef>
              <c:f>Trabalho!$C$4:$C$6</c:f>
              <c:numCache>
                <c:formatCode>#,##0</c:formatCode>
                <c:ptCount val="3"/>
                <c:pt idx="0">
                  <c:v>140487</c:v>
                </c:pt>
                <c:pt idx="1">
                  <c:v>136881</c:v>
                </c:pt>
                <c:pt idx="2">
                  <c:v>129831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F7-44AC-9F88-5D559A9DE0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21466703"/>
        <c:axId val="621467183"/>
      </c:barChart>
      <c:catAx>
        <c:axId val="62146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1467183"/>
        <c:crosses val="autoZero"/>
        <c:auto val="1"/>
        <c:lblAlgn val="ctr"/>
        <c:lblOffset val="100"/>
        <c:noMultiLvlLbl val="0"/>
      </c:catAx>
      <c:valAx>
        <c:axId val="621467183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62146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tx>
            <c:strRef>
              <c:f>'Resultados Exame'!$A$2</c:f>
              <c:strCache>
                <c:ptCount val="1"/>
                <c:pt idx="0">
                  <c:v>07/2020</c:v>
                </c:pt>
              </c:strCache>
            </c:strRef>
          </c:tx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89-41C3-B1BB-4DCFD2FD8E40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89-41C3-B1BB-4DCFD2FD8E40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889-41C3-B1BB-4DCFD2FD8E40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889-41C3-B1BB-4DCFD2FD8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Exame'!$D$2:$E$2</c:f>
              <c:numCache>
                <c:formatCode>0.0%</c:formatCode>
                <c:ptCount val="2"/>
                <c:pt idx="0">
                  <c:v>0.42174629324546953</c:v>
                </c:pt>
                <c:pt idx="1">
                  <c:v>0.56887593460904828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89-41C3-B1BB-4DCFD2FD8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F3-4B37-A3D0-52CAA25CFA07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F3-4B37-A3D0-52CAA25CFA07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7F3-4B37-A3D0-52CAA25CFA07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F3-4B37-A3D0-52CAA25CFA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Exame'!$D$3:$E$3</c:f>
              <c:numCache>
                <c:formatCode>0.0%</c:formatCode>
                <c:ptCount val="2"/>
                <c:pt idx="0">
                  <c:v>0.44175706357214933</c:v>
                </c:pt>
                <c:pt idx="1">
                  <c:v>0.55187310797174571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F3-4B37-A3D0-52CAA25CF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B5-4356-8774-9E51EF094584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B5-4356-8774-9E51EF094584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BB5-4356-8774-9E51EF094584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BB5-4356-8774-9E51EF0945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Exame'!$D$4:$E$4</c:f>
              <c:numCache>
                <c:formatCode>0.0%</c:formatCode>
                <c:ptCount val="2"/>
                <c:pt idx="0">
                  <c:v>0.43483593989573749</c:v>
                </c:pt>
                <c:pt idx="1">
                  <c:v>0.56110088929776147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B5-4356-8774-9E51EF09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'Resultados Exame'!$C$1</c:f>
              <c:strCache>
                <c:ptCount val="1"/>
                <c:pt idx="0">
                  <c:v>Positivo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'Resultados Exame'!$C$2:$C$4</c:f>
              <c:numCache>
                <c:formatCode>General</c:formatCode>
                <c:ptCount val="3"/>
                <c:pt idx="0">
                  <c:v>13467</c:v>
                </c:pt>
                <c:pt idx="1">
                  <c:v>17501</c:v>
                </c:pt>
                <c:pt idx="2">
                  <c:v>21957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CC-49D2-A679-0C5CA78926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Estado com menor </a:t>
            </a:r>
            <a:r>
              <a:rPr lang="pt-BR" b="1" i="1" dirty="0"/>
              <a:t>%</a:t>
            </a:r>
            <a:r>
              <a:rPr lang="pt-BR" b="1" dirty="0"/>
              <a:t> positivo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371477445612301E-2"/>
          <c:y val="0.22811693824309814"/>
          <c:w val="0.93257045108775394"/>
          <c:h val="0.55675307360724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'Resultados Exame'!$AA$37</c:f>
              <c:strCache>
                <c:ptCount val="1"/>
                <c:pt idx="0">
                  <c:v>Goiás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Exame'!$AB$36:$AF$36</c:f>
              <c:strCache>
                <c:ptCount val="5"/>
                <c:pt idx="0">
                  <c:v>% de positivo</c:v>
                </c:pt>
                <c:pt idx="1">
                  <c:v>% exame</c:v>
                </c:pt>
                <c:pt idx="2">
                  <c:v>% trabalho</c:v>
                </c:pt>
                <c:pt idx="3">
                  <c:v>%auxilio</c:v>
                </c:pt>
                <c:pt idx="4">
                  <c:v>% ensino m. completo</c:v>
                </c:pt>
              </c:strCache>
            </c:strRef>
          </c:cat>
          <c:val>
            <c:numRef>
              <c:f>'Resultados Exame'!$AB$37:$AF$37</c:f>
              <c:numCache>
                <c:formatCode>0.00%</c:formatCode>
                <c:ptCount val="5"/>
                <c:pt idx="0">
                  <c:v>0.4137200931611264</c:v>
                </c:pt>
                <c:pt idx="1">
                  <c:v>0.11460532382130985</c:v>
                </c:pt>
                <c:pt idx="2">
                  <c:v>0.38902234840212563</c:v>
                </c:pt>
                <c:pt idx="3">
                  <c:v>0.49566863216131618</c:v>
                </c:pt>
                <c:pt idx="4">
                  <c:v>0.40707578073815248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4B-4FDD-84CF-EEBA28FD38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1235712032"/>
        <c:axId val="1334575312"/>
      </c:barChart>
      <c:lineChart>
        <c:grouping val="standard"/>
        <c:varyColors val="0"/>
        <c:ser>
          <c:idx val="1"/>
          <c:order val="1"/>
          <c:tx>
            <c:strRef>
              <c:f>'Resultados Exame'!$AA$38</c:f>
              <c:strCache>
                <c:ptCount val="1"/>
                <c:pt idx="0">
                  <c:v>Avg (estados)</c:v>
                </c:pt>
              </c:strCache>
            </c:strRef>
          </c:tx>
          <c:spPr>
            <a:ln w="28575" cap="rnd">
              <a:solidFill>
                <a:srgbClr val="BAD0D9">
                  <a:alpha val="57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rgbClr val="BAD0D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Exame'!$AB$36:$AF$36</c:f>
              <c:strCache>
                <c:ptCount val="5"/>
                <c:pt idx="0">
                  <c:v>% de positivo</c:v>
                </c:pt>
                <c:pt idx="1">
                  <c:v>% exame</c:v>
                </c:pt>
                <c:pt idx="2">
                  <c:v>% trabalho</c:v>
                </c:pt>
                <c:pt idx="3">
                  <c:v>%auxilio</c:v>
                </c:pt>
                <c:pt idx="4">
                  <c:v>% ensino m. completo</c:v>
                </c:pt>
              </c:strCache>
            </c:strRef>
          </c:cat>
          <c:val>
            <c:numRef>
              <c:f>'Resultados Exame'!$AB$38:$AF$38</c:f>
              <c:numCache>
                <c:formatCode>0.00%</c:formatCode>
                <c:ptCount val="5"/>
                <c:pt idx="0">
                  <c:v>0.559952177915084</c:v>
                </c:pt>
                <c:pt idx="1">
                  <c:v>8.1622025865642364E-2</c:v>
                </c:pt>
                <c:pt idx="2">
                  <c:v>0.3516447550225219</c:v>
                </c:pt>
                <c:pt idx="3">
                  <c:v>0.51878437007765221</c:v>
                </c:pt>
                <c:pt idx="4">
                  <c:v>0.39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4B-4FDD-84CF-EEBA28FD38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35712032"/>
        <c:axId val="1334575312"/>
      </c:lineChart>
      <c:catAx>
        <c:axId val="123571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34575312"/>
        <c:crosses val="autoZero"/>
        <c:auto val="1"/>
        <c:lblAlgn val="ctr"/>
        <c:lblOffset val="100"/>
        <c:noMultiLvlLbl val="0"/>
      </c:catAx>
      <c:valAx>
        <c:axId val="133457531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23571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441075165846762"/>
          <c:y val="0.89006154720838915"/>
          <c:w val="0.4511784966830647"/>
          <c:h val="0.10378809047715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8F-4F38-A0E8-33932EAB61C4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8F-4F38-A0E8-33932EAB61C4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D8F-4F38-A0E8-33932EAB61C4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D8F-4F38-A0E8-33932EAB61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Sexo!$B$2:$B$3</c:f>
              <c:strCache>
                <c:ptCount val="2"/>
                <c:pt idx="0">
                  <c:v>Homem</c:v>
                </c:pt>
                <c:pt idx="1">
                  <c:v>Mulher</c:v>
                </c:pt>
              </c:strCache>
            </c:strRef>
          </c:cat>
          <c:val>
            <c:numRef>
              <c:f>Sexo!$D$2:$D$3</c:f>
              <c:numCache>
                <c:formatCode>0.00%</c:formatCode>
                <c:ptCount val="2"/>
                <c:pt idx="0">
                  <c:v>0.47991682095780253</c:v>
                </c:pt>
                <c:pt idx="1">
                  <c:v>0.52008317904219747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8F-4F38-A0E8-33932EAB6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'Fez Exame'!$A$1:$A$29</cx:f>
        <cx:lvl ptCount="29">
          <cx:pt idx="0">UF</cx:pt>
          <cx:pt idx="1">Acre</cx:pt>
          <cx:pt idx="2">Alagoas</cx:pt>
          <cx:pt idx="3">Amapá</cx:pt>
          <cx:pt idx="4">Amazonas</cx:pt>
          <cx:pt idx="5">Bahia</cx:pt>
          <cx:pt idx="6">Ceará</cx:pt>
          <cx:pt idx="7">Distrito Federal</cx:pt>
          <cx:pt idx="8">Espírito Santo</cx:pt>
          <cx:pt idx="9">Goiás</cx:pt>
          <cx:pt idx="10">Maranhão</cx:pt>
          <cx:pt idx="11">Mato Grosso</cx:pt>
          <cx:pt idx="12">Mato Grosso do Sul</cx:pt>
          <cx:pt idx="13">Minas Gerais</cx:pt>
          <cx:pt idx="14">Pará</cx:pt>
          <cx:pt idx="15">Paraíba</cx:pt>
          <cx:pt idx="16">Paraná</cx:pt>
          <cx:pt idx="17">Pernambuco</cx:pt>
          <cx:pt idx="18">Piauí</cx:pt>
          <cx:pt idx="19">Rio de Janeiro</cx:pt>
          <cx:pt idx="20">Rio Grande do Norte</cx:pt>
          <cx:pt idx="21">Rio Grande do Sul</cx:pt>
          <cx:pt idx="22">Rondônia</cx:pt>
          <cx:pt idx="23">Roraima</cx:pt>
          <cx:pt idx="24">Santa Catarina</cx:pt>
          <cx:pt idx="25">São Paulo</cx:pt>
          <cx:pt idx="26">Sergipe</cx:pt>
          <cx:pt idx="27">Tocantins</cx:pt>
        </cx:lvl>
      </cx:strDim>
      <cx:numDim type="colorVal">
        <cx:f>'Fez Exame'!$E$1:$E$29</cx:f>
        <cx:lvl ptCount="29" formatCode="Geral">
          <cx:pt idx="1">0.070722006934529874</cx:pt>
          <cx:pt idx="2">0.075919268548135993</cx:pt>
          <cx:pt idx="3">0.12654603756298671</cx:pt>
          <cx:pt idx="4">0.09569425569292983</cx:pt>
          <cx:pt idx="5">0.074227399634158087</cx:pt>
          <cx:pt idx="6">0.077898792606862874</cx:pt>
          <cx:pt idx="7">0.19192127363594208</cx:pt>
          <cx:pt idx="8">0.0815483870967742</cx:pt>
          <cx:pt idx="9">0.11460532382130985</cx:pt>
          <cx:pt idx="10">0.075992432288900694</cx:pt>
          <cx:pt idx="11">0.089323558050289242</cx:pt>
          <cx:pt idx="12">0.074147324427196057</cx:pt>
          <cx:pt idx="13">0.055090441261185147</cx:pt>
          <cx:pt idx="14">0.088673176008426086</cx:pt>
          <cx:pt idx="15">0.088809172589513208</cx:pt>
          <cx:pt idx="16">0.064209626512361909</cx:pt>
          <cx:pt idx="17">0.054964324585802395</cx:pt>
          <cx:pt idx="18">0.14496786330145792</cx:pt>
          <cx:pt idx="19">0.087261234025010306</cx:pt>
          <cx:pt idx="20">0.086973931846394112</cx:pt>
          <cx:pt idx="21">0.068074803558962019</cx:pt>
          <cx:pt idx="22">0.077838594704684322</cx:pt>
          <cx:pt idx="23">0.11686226065472514</cx:pt>
          <cx:pt idx="24">0.07038735624073944</cx:pt>
          <cx:pt idx="25">0.084900051655409689</cx:pt>
          <cx:pt idx="26">0.086686055905639034</cx:pt>
          <cx:pt idx="27">0.089671686936795003</cx:pt>
        </cx:lvl>
      </cx:numDim>
    </cx:data>
  </cx:chartData>
  <cx:chart>
    <cx:plotArea>
      <cx:plotAreaRegion>
        <cx:series layoutId="regionMap" uniqueId="{E1A88995-E459-4479-8D05-CEFC493D5684}">
          <cx:dataLabels>
            <cx:numFmt formatCode="0,0%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bg1"/>
                    </a:solidFill>
                  </a:defRPr>
                </a:pPr>
                <a:endParaRPr lang="en-US" sz="850" b="1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  <cx:separator>, </cx:separator>
            <cx:dataLabel idx="20">
              <cx:numFmt formatCode="0,00%" sourceLinked="0"/>
              <cx:separator>, </cx:separator>
            </cx:dataLabel>
          </cx:dataLabels>
          <cx:dataId val="0"/>
          <cx:layoutPr>
            <cx:geography cultureLanguage="en-US" cultureRegion="BR" attribution="Powered by Bing">
              <cx:geoCache provider="{E9337A44-BEBE-4D9F-B70C-5C5E7DAFC167}">
                <cx:binary>1HzZbtxItu2vGH6+VDFmstHVQAczJUuyPEkeyi+ELKk4B+fxbw7Oc7/dP6gfu4saXEoqrbQOfIAr
ATXYKeaOiD2vvYL/vBj+cZFenVcvhiw19T8uht9fhk1T/OO33+qL8Co7r/ey6KLK6/zPZu8iz37L
//wzurj67bI67yMT/EZtwn+7CM+r5mp4+a9/4tuCq/x1fnHeRLl5315V44eruk2b+pHPtn704vwy
i8wqqpsqumjI7y9PInNevzi4qs6j+uWLK9NEzXg2Fle/v9z4zZcvflt+3wPZL1Isr2kv8axF3D2X
OJJjH/b1D3n5Is1NcPc5Z3suExK/w24+Z3fC35xn+IKfXdb1os4vL6urusberv+7fHpjI/jw4OWL
i7w1zXyIAc7z95e6Op+i9OWLqM69m0+8fN6G/nC97982z/9f/1z8BU5i8Tf3VLQ8tl0fPdTQeZO/
OICt1PmLy/zFaYuF/jI9UXuPC8Jd+1ZN9kJPgu9JIglxmfNdjzfCb/X0pMX9QFtbvmOps9PnpTMP
rv/Xf/1CPbE95TBGXFfcqGGpJ+bsCcdxbSLondQbBe1eyXal3D23UIS3fl6K+Lh/dxw/Cmr/i577
74vqapf4zdDyaExFSFWOcGyubm1AbcZUqfYcgoAq6a0zizvhN6awaznbDeHmqYUZ/Nt7Xmbw7+y8
+JX+aO/ZDMnNvffjbCpDkD2bO9S16a3HIrDeD5y7V/QDddzuZKmQd89MIel5kJ//yorD3ZOS2sxV
8tY7FgphYk8xQaQNpVz/4PMNhexe0Q80cvfgUiWvn5dK1nXx13+qCMXG6blp8rvT+VHcfELgQpHB
bKmUPSew+WehGn79OaWoF++k3kSsJyxpu24efMFCR+tnVlfcFO5Q0f7VJUr2X1kJEviHSwmxOZSw
UaojrbhKCdvZHslul/Lirqm4U+E2w9mupYffsFDTCln8OZXsCO5Tjr7qsaN4YkPF9gilc+Qit+EN
dd59LUmkJMIlJeq2oVrUgT+zpO3a+fvJhVb+ffK8tPIuOm//+s8v1InYI7YgylXudp1wuufYxOWO
4Ndhz3XvhN+Et90L2q6Ru+cW+nh3+Lz0oc/D6PzuRLZFiye6CKEokFFxoQjY9I25ObIJRW2gtuph
50K2q+H2sYUW9L+flxbOgCoB9TG/MlgRe486tto48PvBijsoCAS77livXWdRHP/UmrYr5d6jC8Wc
vX1eijnIo7/+65dqRe5J12bKFrcl8iKFcHePCgdAD4CE659Fhbx7QdtVcvfcQh8Hz0wfJ+fVuQn/
+u9fWhnvAXybk8NtAlnCOpzDUVA6O/Q2g6Dlv9+0/NSatmvl3qMLxZw8swj2ITeXf/1f80tzibOn
JJnd4Ad4mwR+beM3HPfWlxYR7KfWtF0x9x5dKObDM/OYD9EMXJ+by6tfD1yzGYJxBV32ksBdKJEu
w4c3PrWog5+0ph8o6OG2lop6Zm3lyd8I/F18+RX1mMDsgLvElXKzHhNyz3YZZRgr3PwsEs1PLme7
djYeXujl5Ox5lQDvfvEUgexx5jJELHqbbxC1FnUZB4DmOPS2Alg2LLvWs10lt9tYKOPdM0sz2MX5
X//5dv4LPUTtEQaU2L0bgi7TP+N7jkRD74pbyJ/dCb9tIH9iST9Uye1mllrRz8tFPuSYXGe/UCno
2Smfy627XnEBVgJokUJxIGW3SAx86H5J9hML2q6S7w8uNPLhw/PSyOwn5lcOWywqELcw9sKU+jZh
LMIWGhcHY2wCQsHNz6ZKfmJF21Xy/cGFSt49N5VcVeY8+9Ze/MrexdkDIoxS6zv6BUe4n0wQvFwg
kgy/dKOURe/y7qcW9QPF3Ht2qZtnNqGeC1IUyEfn5iqqfqV+KOAwtPI2kK/vXnFfP6DgoDQDSHNX
DCySy88vbLuOls8v9PTh6HmFtc3G4U0OatZdlPkFtbIAUiygie8l8WK2j+klBdjMbUzRrn+WWWej
J9m5uh9r7O9+7fZLlmp787zUNs8yz1945815BabbL9QYVXsCk0ww3PCf65/N8AeMU3DiUOCcNxpb
uNfPL2y7spbPL/R06j0zPQFYe/HuvE1/aQhke4IxV7pzGJx/FimKAxGljiOdOybHohE9/alF/UA/
955d6uaZkTVOr6ogKn5luMOAAINMOI5aaISpPfz13BEtVbF7DT/Qw92DSyX8f14n/GDefdNq3GSc
jV95MkMXpIvrHxsI2f26QLC9m4rgjkmDz+83OHdk2R+vZLsi7p7bWPX/Nvf2x+y+71S7FXLD+pr3
fI+a+/in1xsEI3vx6O0xbS0Hbk7r8PL3l9SVBEf6nU89f8nGAS8j+4NHr87rBhzreYqGjke5GOkQ
ogBGv3zRX11/BB2CB6hsxwaYw5UUQOAMSpYQj6GbcoUAyiMcgexkKzxW5+3NZ+4eo2puoyQRHGxD
+p19/i5PxyA33w/m9s8vTJu9yyPT1L+/FC9fFDe/Ne9TcklmyWQeKAkupIOaprg4/wCCO36Z/B+u
+r6u2zZbGc6JF5fcP5N9w15NLO8u7p3QFlHgqDwU5VLF6AzKS2FvimpaZRoedtmKYMNeRzrhpZN7
+T8RAj60g1JNApXZFGKTInBU3mSrUPj9OjS2vTK9Ox0/LkVwVAaLzWAgJDGmw6AOBYZYyLHcxE5p
YY8rxwTW8ajGoV4NVjq+yaegUCc85EnmFcZuM48VrHZWU++TRlvN0FTHduMmSteV30+Xdh/YPvNq
q2pd5jVlNFiaZkylmRf6cRa+oz3rXW/gIj5QAXei/Wj0B7OKQRNLtGVbYnjF+WCpFa/9MtVMdsG4
KkRKrmgQsD9M1HeXacCCaeUWGbW9Uvox87ohm1xtBVkTrOgwFckrYVVTphvKrT8rmecneUtkpUUY
RcqraNxecSmiTvd5V8dem4r+dJCqCbTqBf1onNx/Q9okjXXmY1TmDZNfRd6kMtJ7uWnjfpXRtix1
ZMfBZ97SvtVR2zvRiibErrVsDY1WREqZetOoaOqBBNX8WSa8aT3fyezcm8rOfBI0Fr2mg6QXDVhS
R8wqElcPHY3P8f001R1p89iL7LpKdGGpqFoJQUN6nAedeWOrWMZaFUqc27FUlo4pMZMeO6ftvFzF
udRVUnc9/t5MJyboHOVJmZjXzpgMgy5lE3HN1WRlXuRUrfMqsuSQvB7r0g09qaraxvkDKnxPSptP
Xmik+Bpmg1VjxUP13jQ0sl+VguGc7c6qmSe6aTyxy6z65NO2b3TgjPHZkPX5NxPmgQNDGOxpHdeD
THWSpAXx2loM1TGRJk68hqWUHydk4DgCxeMrnwT+Rz/J+zNmD7zRQ9ZFzYQNFyP3auUUo6ZtUH0Y
yjz/Su04fieyqR50E8n0U5g45Vfq1Mb26FClb01IR38VFER+SuzMnEyxao5NFjlk3TDTjms/UO1b
X4zu+KoIG+cLi1z5raoiPukyb6xoJXKevxYxJyckl9BEWyT1mRuY5LSrXXWYm6zpdViI6osbpH2y
CtWYpJrk1vjKSsYgwzrC6quoHUV0a0aTaLdhdaEDmO5518fNCHMtqvAg9f2g8UbFWaCFNUXnecCq
2hurTlRenaU50XKKWbey7TGvPVHZotOxmILD2LHaXo+IypkmogpT7Qzt8D4Im270CE3zQpcT7Upv
Eg0PPCvtcW+IDsX7LlfyMika/9VQdabTVSqtL0MYfc2Jk8LJKpt/9lVLI90mcho838iy0DSitNJj
29fv07KeUo9PfIq140+0WY8+91udx6RJPGkF5FgOg/12EC0fYZBTU3o1bXPikSyt/qgdq/a9PI3H
C2kNNfeMsQuiI8tpbC9PrOCwDkt/WLfcrgNtxVbhr3vVF75OysjPdZVZVqHZoErqycZJzvumHRI9
liTNdW+5ZtCiG63DiQiS64SY7H1T5LPWc0VjPTbZSLy+N2l0REvXMB22dvoxtJxR7mdtHRBt0zir
YefDNOnebU3jwYwio5uclf2qbNPY16qOm/YgkX1yWnY+W6UIQY4X+MRwXdMyZ17rjE3tDSoMeq+I
iqyHV09y0kk8JsGKJ0P4mbkOGVZOErHoIHCGgqyniUh6kMfGR3jiYxkijI35H3Y4u3/SBXa1gis6
H4O0bex1VA2tpccRF7LWeRJbFqyqsqi2WNImurIGdSn8PMxeC9MGp1nod1+KNldvVVYzua4mP2/W
mWvCg3GixbAqk8blHqvTWHlD0EexN6U5/cIypzFr4k+2tQrRq45eMjhB5CVV1nGdWsy8J07jfAh9
Cyu1aiFXfp4H1LNkG0pttfSTSXx1QLiwzKqfKnYuIiubNKdtdlhlU9qtiRjgB9Rv7TPi5PTIsbqk
036RhJd1EgV/0G6AuttyyCJP+mWMSMoya9R10sWBrgeSJLqOXfo5TWn4VsRTDFcOCX1TONHQeQw8
u2jlRnYxHLi1pf50+Bgn2vSh8XWRVspapXGVtqsmZeE7Lu1sWJGiKz7MJ9JplAT+a9VR8iUe02pY
+6WJGp2mxmSeP8TFG/yvW69E0NOzIaHDJ1zDa4d1Slij9KQ690vfEufrBCt+nRZFwfRcu5iVVZeD
0lE8lpGOuqH/1uTZ1HvlICNoO0gRm60KrqNDlaYXPofD6iDl9Kil2YTs5/iR0LJr60w7VVXkXjOJ
/J2oC/LGcZCi12lJgy9OLO0/sroae80du8+18ktxpMw4jrp12sLoDvj4Rd1ZbbnO/GE8jyAq9RTh
yedyJLGlOzfIvlSky6ROncI/YxYdP2ZFZL2qyp5XOpzSItXGskK+SqQ9jJrAq94XKTffjFuk3/rc
V4U3+gaeymNlFzqxOvqmD1tGVokt2fspTM1Z5vdpqEcSTH+YrlRvSd2wcRXRlu9zNkWHwpbJBys0
SavtSpUVkqZV7WdOnRI9hSbjeuotaryAtUZqmUj/JOBxl+sMZd2pFUTJmRV3baY71XSf+yEKzrlj
0QRZ3J6u0iivS00yIkqd201S6r7JIqXl2CA8x7zPTis3RhiUPBtfj2U2vS3zkZ8iV6VMA4IrDovM
pHiA2X0PvfpZrPvC0C8qEoLoJA3rP4au7D9xmhPfi1JHHNWiFydTPtW+rhTKLa9TmdXr1G7zQcdO
RT76KrAvi35ouleZ65bBOovG6b2xa/udyf1caKvMnA9SGOuillmQeilNMhgtKwscU5ymr/NUOLDU
pg1S2I9AfqVj52c6GtpYap7z5sQKZPrZTbDPwW2j123Aq88TS7r1VFdIdUghr/u6TN6KIWXGY0hP
p0PAReQNOB2+CoahPZ7GSIx6sDr5ukdW6Twz5KGXk8T9mIYR+4zbAY2zn1UZPc1ITemq7JQz6D6q
+k9xTNmbKhZhAIehSXgMolmrdOIWQ+CZKIJZJFE+foqd3qW6YJH1uhp62iEoRizxxo7l7+ohyAo9
UDvo1haXpVwXzFTvfWX7l2NO4Mijn0bnCZPDsdt3bardyC8dPXVW2iDPpp3UQiR1gpRUhX/SiRKm
fWsqv7ljLS0vSqr8I9K2+dqSJPb3E7sjh0NGia8ND8RJF1flW2uQ8akoqIp1q1L7cMqCfNSlCvNT
N6+qT2WgxCeUIs5pxrBfPVlDWO4nbiMvBiDusY5rFbxlktX+akIlf4QE68AqEMZhQdkoUVs1TvTZ
9L1jeWFp+j/tkQ7v3LiNGi90m+q1o4oW5W5c+t2q91PagwD/vWHc0g496LyAJIMqjpkYxZ0YR84d
xr3Oa5AONRWP85VIrPJ9ahXuClVrfxCORH5+XBRDK7nZrVCbC8qUBNB2Pe/ZlGUqUwUmzcpVnAt2
RkWQW7qwLf9r6VgJ1bUaQ6iuH6dUp5yX0b5biPHPbCxdtk4ELT4R1diN7uukIMesCuJcB0kYWZob
mxwPQ5+fFbR17BX0Sq/aqpvkyqFFcdhERL0Z6i7+kyi7fu9yPn4Voh9jjw8iN16RJ+750LLhK4l6
Weq4GJz3TUbDM1nx6Zvp0+y0Z7SedNyjP9LX53ILKNzq4KYbvsiLsYpQty3++K+Tuzve1/eDv//a
NXzw95/edldV01ZXL07Oi/rFfmsur695L5+ZJX9/CJJuVzLDBxt/eIBl/ACtuLlB/oMPN6CMDcTm
DgyaW3z2KI5xB/j8jV/Mv38LXlBnbwYmuINLW2h1uQTV5Ba8UODWgRFBuQA8KBXg2+/gBaYgEmQI
4LmYW9kEEMff2AXDHVnMgDGVV6C5cuqq/zl2AdQCN55neJIr8JQcsJg2rZpZgYlpUCEuCFQc3oTb
/dVB2xqeHwWTiJsnOewsjnPmEIiijBNCF1AJukm/TRo+aJLUo7gc0oTAX4wfWfw04G41PQkvuZYn
MFHHxR4iMDqfz/F+gLAjk1RjWqLvtGzzoVFMnpWRjA8ejw0LVIYBe3IdXEnBzbz5+peaP78Xhrpp
cgO7NbV2qNWtxqboPMV4s35cyiIA3UhhFF8PxiYuyQDPui8l9+vCdxj6Ad/E7tpvLaErM6Rfg2Eq
V1HiWhhpPRZcH+4KtwkwTMDdDu5wWOKmvJRMSriDU+m2cvl+5PTDfph25CZ+3Fyb2xLCt0lhQimF
RCNxiXSxK9I6UVzZfoWqJqSf7ajMDptimFaP7+Xh2YmZRikUrB124MDV7p9dVaZ22Ci30kPCQ4Xk
NOStTioh0Cy66Gc1Kfvw7HGZi+QEfQlg/wI3BBw4LJ3x5/sy0dCVRdaNlc5LQ49sqxSrrk7iE7t1
5I7tbRGFEAOHcgVTFLOeTVG0ALiTtQlEpV2BGtlM+0XUFl4dZynm049ZxZaTlBxeTBWOUSEEbYoS
hTSOZTIUvFEdH7ZRLF9JxInXPGfu277K1avH5W2xj/vy1ALxHJt8ymUHeZUhU/EqI35hreNORjvk
bDtCQYmLNwtgexilbe7LzxwUjTnqbTctw86L0biNqyZqp68s6ModwrYd4gxNo4xiYJc48+f3AoZb
VtKp0WzpYKTJqu0q+iaU0vcEd8aVHBzuPX6IWzfnoHah8DMhl3VSx1vfaSKKliJtuRZoHdZRQ5UO
oinY4c/bREmbMwVvJkLRRUIhFupWa7BLAEJ2CogglW/qeKLazYJqh4PNwfse7j47mLwvauFg3aSK
qibYlZjyt2GoggMnGctPijD+uudJ+aly2i+PH+Q2a7wvchETOx5ZQ58QHGRoZx6vfLEPyCPY4c5b
paDGRDcPQhjmhJvmUbtFWE1WWOkictt3SV7EnuUYBtr8Y568VcrMAORccqGchWf5wudl6KpS53UW
AcbK5X7U5XJHbtxm6tJhHNUPmbmGCymVC/w4KlGWWhUou57jpslRKjP/z6yowzMX8arZ4VxbLRDD
bo7WAG8v4AuJsRWmVSRZqRsUZgdp1/4hOP9GS6rWTz9AhTfK0DlzOZgnbaoJ0xkgagIhA3iT8voM
EwqeYkDxuBQye8ymmc8vpuEO+g45J5JFxAUeGGFUYCpdsorp2rDeE1MYrwHfBAemz5kupDjw/SQ5
YKLpLQ2Qv9WTzcMdUeShwUi4jrQpBR9uLkc29+tGmd11HbIMMU0q35uah/VhyNqs3qFBMrvRcsto
LJEzQavD1dOFmw114IRkyAHnRGFyhClRt1+WBTvLu+okAFZ7VNVFvq4SgNIM8r1hTABQKa8hjXvY
jla5oxR6GGlcJFd4JN5zgUEVW6ynH1EfWQD+0PA5PTCzwAX+RJs+YKveDmiho6qTH+q2yYYd2n94
5pA8vzEAV3DYw/JopGzIWoJMMbDc8aocI4sJkNIOzW7d3z0pCxMbu8KdghJBuw9JtwI4Q72+9K2D
jAd6dP/I475cPW7VW/cFBePgpCK2u4jdjuoNQ0VZajY6lWe5A/c63pgdp/cw+OD0gHHZgAbwSox5
PHw/z5qc+kmtmhIQpis/5M5YrllSxwc2kPNvTVRN+4/vats5wmTnu1KYaT6ICBgb4f1bAhlJxj0v
Vh2ggWPq24HnOFl9QrvRbVZDgCpwxz53yV3sU7bBUJY5L3Wameo47vP8sAjb6SRureq4xdTas5OY
7Ah/2w53rjZtXEICU5wtwt9QOFmZVgaHGxHxpbHaoV1Tt4sPeuMCVg2N1Xx+/Hjnb9wMC+7c+TKG
FghpcVkLtizojaiDUnc+MGtZltWKZXGnLTM8vexEKY0KRjLcjJNCLDwi4dOU9JIXeuzbdG0nU7s/
NOLpxbQL8hwKEhSC4Cjwhd7MWOc5p2OhLVX0ByzhGYYy6r1dJkKnlb3DOrf43Ia02YruVZ19QCWm
oIhWdpT6xGORSqTn02oad1jGXJ8s9IQXaeA9KLAOvHONLOoX+DFQ0nAqdNrZ9VHoWNkBBpX2UZ4J
Z10o2Z0NvWUlOhv7sH+6K+BGHGAR1NdoyNlikwoToSlpkP0nq3FP01LQt8SmrVdQUR7mFWaYugh9
sWPHWyxz5hcjQ1AAhJIuEgR6Etkw0qMUJZg/FsxNdUHiEKP6znp6rMYw7rq6lmhTlqwJp6jHmgcF
Cqow745lW7aHGWvEUcRd+qrxVRNqzEXbHce6RaWAOIA7oBABXYbOtnXPdqqwxPS0gVTWShroNIqc
VY8pxZHIWftm4HmsjePWXhl10Q7RD8x2TrqSM0pwGwU5cKFRcFBMUZaIKEHsYPxrG7YPLKbDWzse
q4YfaPD6FVZAB+CKKLeWsaXyB1b1E2x2ihpMa+s2nlZocdNXrFAGr0B6TNa2HSG6oPzE2N0BQ3Dz
MBMe8UgUDUZPmBFjOt5a09fOoqnaYSpb98QZg8qADMhlEIumuHB6uy1glcm4qsFgOLZTTDrLoa13
xJZtokDP4nhf2Jxo1SJeNr1v8jzD0EOUQa0Be1irYhr/CHN73FEcbjs81EJwAXCcXDLTuu5bIiZM
YTQAF9cVt6N1ZaHWDfuwXD9ZRXOaQWrE4YGNvmhj60CFbhlFCGFiGrQt6xCEDMzVny4Fpg0bgAy8
sGshBV5EnCAFlaBPRtcDJmx961rXPLknx+sQgFDi9SxIMcgzi+ikaFaGVpAUmpetv98kYAMkrIs9
wCE7SF1blLMhaf78Xpgw+Vj60xgX2pXdJ0cZtjbUL3bY2pwVN9ILtgNoco59iLnAkTeFkGYos5xY
uSYyt1+X8VBigtXnh24gwJvJ+2E4eFxNM2/xoUTMmFwGBh+kLqx7KtM47UtI5IGLAyxJuBqMSTzf
7cCXAk0ufGWGLlhj7OgeGLukf1qjhYGqKfZD1icfHl/OtkOGIqUAjD6/72Wx/9AWIXEGWE2iwq+q
tax1GcpuB863TQgYkpQrvCsDdrOwGVn2U1QXItdDVNHIG/tYNqvadgu5wwe2aVO5HJDRzBjF2GNT
mz5PjM1GGKeJzeDFIZPa7q19IrpXprHGHdK2bcuRmEM4iuNS0LI8aIdagtEFSpJqhH+cdGN5WCCC
rp6uIQdgB0f9gxpyCWqrVFUM5KsCI9Ssep23YbYeBIueriIcGxooREMoanlyicmtxI3CuUZV4Zu0
B2WGRCJ8Kkw0vzQX6APCBvoa0G039eNgJt1Ys+2DHJSdZONAV4VvnB3x9iHKMYvBEEoozFHQtc2K
uxc5Mjnlws5UruPWj15bo8P2SZke5b1wtbS7N04vPhSW7cPWlX8MrPtIukWxI7fMpcQissC/CcOI
AEiLsywCptJu3SZIUQTIjoKjN4S1eYcpq929Fm3fM2/o3TQ6rDqX7oJot7gBOgEM/CiTeGHQsqyz
8lCA6Ormesxi0AhCW46rvoheMx5wMBZ9/PvJNorEQ4E/4+oIDn0R01qqQF+1EUV4GEYYS7NqX2XT
Lk94WBcQqBToGCwIfOtlKwC8ORgqBbXKMAq8FLziw9FM6pD7brjDhB6eIEQ5DCUieg8M6xeGilgp
7UrgBPMErK7VmKdgVNhTSD66NROXYZ/1/g4/n89o014wm6V8RhkRvvBOgU2jDZMSbLGS5bowmbXi
bik+lW0/fStBuFgRYug3QCDDcRGy/FVW0frr4yp8aK6EATyh6HJQRSKqbYrPTAmCSd/m2k6rYJVK
dQkC2VdhAE6BT5jplu+qKB+Gz1kiGlZM0oCwsoWX1qDiRZSUORhWFA1r2bav4CpmhyYfNBugdHBg
t3AEvM0MQ4/NfdG4YYLnDRiWMQjVngPWzZdyGjO+qgqfvyuTbop04oTAi0BHq3fliC02C/oWSlnU
f0COlkPqaipUYhS4Wlbql/siSMbGc30SnuV1xeIdbrgl8GFMgjYZL+IBhoJ+YHOzjFoJ7xsbji/r
d4iLyRnx3WTV8Sol4KOH4jRhGdrkwe/rZp/6vq+0Vdflx7DiptjRa205ecxiQQTAVTEyMxM2F0NT
vFB/KsHMS8oQ7tq1zbdeopY39uDqdPSTk9r5RMogfHIqwyFghA7UDKQAMb8g9X70tzM3FSCJ5VqM
PAV7MPDZdOB2JKp3HPc23aLpAtGBoZUEc2hTUGZM7IPeAO5N3fofuzFmaj0S1z8GLb1VO+rGbcLw
aiU06wB48M/iNBtOaWg1Sa4noOpHBcnbN70Bw7OToJc/Hgq2BD85i7AxTFQzSWlzX8TnYlQG+1Kx
8i/jhowfnUZ1B4lJ01cYZoafH5e3ZWvA50FtmW/XOKAJbMpLuRVl7ZgjrufKWVkhhpdVFWCajmee
rjIH42akRGwNSPHCNiKZFUHdgC7ljrwKNB/a1sfIz7BDQg1wwMc3tiWmOqip+BzlcN3oejRxrw6J
ByPToLUM2JdZ7IGzXMegNWLohysUNb1sxqqzD0rkmh2d0za580u4IPGaSLKwlbbpSQr2GeT2BujN
0Eb8DR0xZKxMFH7s52sAThdaO4q7LWoEOQElgJqvXAt74Q6d6njWWAFCXQOEAKRYVxdJmXtK1XJH
aNlioQ7inAD7B4gxmE+bFjOxvlVdn+Xar6fJS9uJHoyyc161lR+vetwA2gGybNsaWup5dAKsGM3i
pryyV0E5OK7BeJPLQ2pNdJUFIv8wOVG6w0JnC1yUAQ6qKMwZ8OZNnOUiD4PgSZsAlGJtB1H6hleA
jmIuwv3HLXOrFORdQQUmge51IrlnmXZWJJkUiCZlnJbr0red49AK+yfjYPPFMqARDgBcQdXcCt+T
UocYu8mxgJRUDMoDqy0dX/EYM7XViJf2lztC5DarADo19zEoKrizODrbnmTVRohbVtOcds30PsvL
XkvUU1qVcblDUdukAd+b6VOAiNHXbW6uMHUsWQHnrsYyODJRxfbrJFCH9jAUx1M/tTt2t0VliMhA
oV0bL53G+G5TXqIo2NJgnum+K0CBnkKbdqsAjOtdVcQWY4eIGRQDPosX9s8Luae1oeAkbCL48dCB
tb3KwBtYqSR3wOaP/Or0cUPccoo4RIwlQVAA+3YpzB/IYJrAMVq6oTArLKe8AA1X+KAoA8QF6s/D
p0dHZGwgpahJUHIv0/aUO9kQDtTouIt8D1dzVpz6EVBaYa25Xw16GEi/enyb284URbWY4ecZZ5qP
4d6Zhg0u/GQWR41Zp0cUk8R1moGVnuCyyI7QuEvSnBvuSZIFKGFgBBldtE3UHSJUN+najElXgOld
QJWPb2xLqnHn12eD+Ak6AYqFTXFZUzng/xNcIxqm5mAahfVukr67KkVdrq3BHY8U7jd9/h8IxRs+
r+lH6JYWQqvM7UnkMKPrHocYgQbyERTyj6E01b4tS7bf1yHfIXNLeza/ugIR00ZXD7x9c6O1M+V1
zCqj0SkRHfw/2s50t25c29ZPREC9xL+SVuMusR3HsfOHcDpRFNWTFMmnv2PVPsAtL+fGyL44BRRQ
QFWKSxKbyTnH+CYfLiHil18c4wLNquL+a9rDxpSSYLmINtu/s9m8jaVPFSFsoYioIe49X/xBMuY2
lnBr6dyGdzoaXCn50rwQNusbXxC2g9l0vSHT+s7J93bXOU1XrBTE0UgonB9HcAjTViE/WbIIoiGU
M5qdiEV09+cP+nYXwK0zRx4SkjLk0c7PV5MPum0jjoQN0/xr47nhtUInsGGfMDt+VTptXv484tsX
errnIqUGu3WEkuzZJsdVT3iwIILoVQsT29wO6S3VvmvgOE3afRoPaZkPTXCyazHxnmLhd6P/E8Wf
HOOnOPv1ZDJkDNoQXoMymCYu6xxmA11u6ci3im6yhW9wYH6rJxvACIxkcfjzz0//dpOIcYZADI6S
xMn+fbaAMlQjECZjk4hsF1/g75duSrZDxIti/9cjIUWKzBDKOP8k2F8/Ke4OEfUSp+TAaD7Ugy82
V9IO9fx9ZlLH39mO3q7SGPMIYtmT1A0bw9mLXQXphFUrjpNIzj9wgNTdJro67BgycGoYDw1MFM/T
lk8H4eLk8c8P+3axYHSk0k9dH3K0FTqLd5SGOVnDAldCNSauwikLylQM0V8vydMoAE4i8MXpnJ0F
AlghBRTaGyJE+EIvhUs+mMKSi//iUYrotOqh9KTnmpoVOj8CRRpe5OanWwjSmUMBOjDv6cB+s/KR
3I6QqkRPAATXZ1EUaqdpvw16KBs4Zmo6Q09Pw765gNbPXhaFIn8dkkJshqYqqJHBrvBGDbY2kRvn
0yciRMQ7aQr5IUXea9c3Nrn98yv83VyE6jL4T8ISmvTXU78XbYD7lsOZn2/rRQCWw8l82NeR2+TF
tC7B5Yxa+126iOmZ53x6Zyn8Zo9BGIdXiqwTxPDnuuBUdgayDwTfzDZwz87IKN4mhcyRx7T58hBF
BKbrNGnnh6Rt3PLOw7+NCxBhwSeBYg8y4KAyvH74kXiIJJB+KUM/Bs/4GG1WDhEWY6V5I1fIHLvu
viE2/S82HAwMbQE+Mrad89y/att1BlsAKbBwXiuCX3hhCs+fwlx378SuZ8sdK49CzRPmuABgD0dk
9/oZmYE3kyaurYNtTWv4zNdDOBrxzg56ntT7n2HAz0AWEYv+/K4GDEsftHHc1gI1CkXh5zWNJ7sx
EATwiDX4gHricNnF5JZZZvczqp13TKu/nM5vfsbZ5pZMwaYQ3LZ1uyx9adN8OSAw3A5j3sd1R/1u
zGJVYjUj8QYh4+7Pi+nsxPpndIj7oFYJkUlFBuf1u17GdmxFrtu6aBp9mc6Z2wWNNvuxNe+VGX73
Wf891Gld/zuC9nHuUrhfa01pC7aCLEDkWMd3PuvZxvfPA9FTYrhANHcCPr8ehRjegeUheM3aJd8u
AyhgWbW6qVsuYido8CkHzOAvo7nToFDRo8oHI9PJ9HX2FmOXzEs60gYGSt7cKEtUPWAGvxOs/ubR
AJXB4QHpDP46D5U1jCKMIMFUU+uK/kqHMu6OKu7z6AhP2Ar/D6yc78kzzzacfx4NpcuTSgtj4zLy
+n3Cic1465K2BqIDJINBTLr1Ve7XLVzKzuaWVqrgZjs0eka1/c+z882UOTUaQhIAFwTYRJG6eD34
YlSeEDYkVTqr5hgszFUZRK/vjHK2o4MNBMFwhDAKHzBGLfhsFC1bmFfGKKya1jWmcrEcP4rZ0h2o
J2S3OpzW/TAN+zjyzTvb+Zvlh6ELFJ+hhYtQTjn1u/r3mqBiDFgn+hgYmJGHt1E6mfmxVSoiAEM0
+areqUb9bjysC5z5iOUgVT9bg9wnMmJkiirXweAsN1/U8BbKKtV+qf/87X4zFHL3FCl8iJuwDs8e
bYKba+kgp6kYbh0nCIKvLc5lbGnz8s4HPIsITh8QKgiU2PF3Dsbh2RwVXTaHVm94qjUYrzgbpgNh
HlwVkjf3yqDGzzYtKtHb+HqL0+2dj/hmXZ6GR2kEQR2UO5iprz9iRChFDMyjCpO0OBCvojLJFiSm
AxIjPhiDuz+/2berAu1XUYPGQYyaJnQSr8ebGtsxAYhKFckuOXZyMLu55eqdl/r2qV6NEp2tio7G
lMxdzCpU9POqKbKxkhaqu5DTO2Pi9J38yu+GQ3b2JMyGiQLP9/qh0gG507bImhqbWDCI/ZQsruUV
T2UsdVkMiYuGnVOyTfZ//zbRjBFpgBNrHgms1wNzpBqh349IFRdj9sw7lDHH9S/lQPhIsNTiaEBG
BxUgrPjXg8jRSQ70Y1I5PM4zDUaArewwvZOBezsxYH5AK5CTJSNHLH72DoUxrNkEFXUUoeqTFu24
I5CvXfztC8MopxwRSqJITJ2nptYx3vhUEFFPSYTIDHbXPThU782Ht9tHhi0RV1zYM1FxzU7//l/R
AlL1zMVzIWpi3FhyHuB420JxtAzF+j8/0Jsj7qRoQkyFdkM5jELnR9wynhy2bdvVM2xi332n+4c0
beb9LFJbr8VILhskUd+Z7797PighYtRvIQuA7fX18y0eL7iZ8RZFC6JDxCBjX6MhBxADJLE/P9/v
hsKKwvmC+wryImfTIpXctLB9oYLjY/Vx4mNfjaYInxMIDP96MZ2ce9AgIaN+SuudzfPAz62bdNHV
0+ZHwHPkryXO3pMevP1emA+nZu5IMZ3myNl+u8Yh7OlwtWIC5u6zHr2vPUn4NTyv603AJ3kzeLK8
Vxt7u7hej3q2T7DMjbBrsbaOQ+OPZmrVYVxNdPzzt3obi6CoiQwajk3Yz1HffD0tUuvabia4lJBC
t7d9p4Fty+1Q9ckUXYUckJiy3Vh8TLhiL38e+ncPiEMMN9sIMRBE1q+Htn6dCLEW96Ess3Wmo+66
U8F7maTfjoKkNqr7yPbCrPZ6lFRoKJ5Y2tZ5ZMw+BhgDGrLwvbzu2ymPOw02QjCxkAIBIvH1KGMO
kluouKgD7Zk+jNu0Rnsvlq4/zn2k1Dtb4mla/6u4iMfAcDCjgNKAWxRuk6+HM82QzLNPRM38nBya
bgZxJ20l4IWnXBXVhr4zTX6zBJD1gwTnlDdHeHz2rUDYSYjJN1EXOaINpULUrHIyFkdcVNTeQFN+
bfJ17Xd/niK/ea3YjyG6wagZzsyzj6fIKfiajagbHD77dBD+grUaKV3A0qL3DPO/eakI/jOU5LDw
QEU+e6l0CFxOm1nUq1LNCOsZQj/QB6EGqtqMrvzYJWPb//W2/JoTera3/C9yQs8VVEr/b3BCzzfk
/5ITej7/kT75N+Pn7FP9/zB+3myQmO//Rvyc9pd/xQVniB8GZRa7aL2DwbUe2RJQcNXmreBVsk1z
91X8X5rO/5OGgRLqm00M9ydIJREgn5QgMNK//hG4znUwfHbzzqVBBw848UBUylsj/doAatgnK4B1
WQtYHS3hnVyFLAPAPbOuClG6Y/MOcDmQwz75Pnb8pe2gxUguNsDSyCPPB2QovjDXiUEcc2JW8mPo
BWFFRdqAEVG2nRk6sfsfoCp3YJ8FtTIo94qDomKJH4ydKBmrjPPt9N9zP8fPYEr16leogmn74iOf
gZ/V50v/4z/o0Ui7NtwJMrYzmFKhEv2lnkR7+R+SqM6FcaA+DgoFcsABF5HvowTUusqFndloiQpb
sdwE8kRKEDGXxeN/mJ0ZfJTBD7rC9/S5w4UwFuUIS1Q4gBVI+7w2kgg94MePll1Oi+hVhcrtsH0K
HclglRyVYKzuUSTvKuEUXT7bBBysj8uYkvgoKWVIEOJZxvR5lk7HvgZz0eYpQHO+8fFOGYFcTCUD
SZP8uPCVbAfVQ2pVZrIwUV7DmXLivvZ0pj3QiBML6pGz2N2P2ofDDzkNWdQewA0VX2agVrHLymWc
yAfoZQGCVS31EDvrcG1xUTFgcPUZlCVPoW4CGFpjPwz+05RN0LTSBtiInV2DWVU6T6W4W08Mmr4m
MdH0S8pcvn6d9CK5rpBkGvSndRRIupZmEHLhuMoyGh55HCl7n7VWdbhFNF7PqFeKgCSilNGi/ZfM
5rL53KaFmcke9IDNyAupjeZ3OdeTMSUsM0Vyt235KLdSyeaEqDpVZRFjty6z45clh1sf965hourR
u3hjFrTB1JO7Yo0b+T3BiR01FbCaRbOC9ruIqEDFH/y1T2PGg/Rn5H3SgJYYrTMPKt6YXHBgZM0S
glSqZ5Ch64aOW4PhweqiD4K5Hpp1PWWFP7gmHYbnIu0CABehl+AOZ4vU+fYVFVMTBaXSSedvZ11A
BnkgK1BrcRmJYUmbqmtUrJeyLXzEfq7LEKWYyiwDy6skzoXBEzCO4NOVPLF+MVUjyOyeJ059eLlF
U+I/J8MC8GVMmRoe4Gy1sk4pI1sFW4TPQexTbKjN2Lrgpi8aBrM/kvH+URKoR1Q96gyDL9ucXzsn
suRRiUL7fcHGE+8YsruVB/XKxrAhx9lJVF7LYU6cex6SHgt13weAtcVl3gUeEpFBkGEJgCCL+olW
ngH8tB0GTtJcVgEvkAYsfdShFnClCVyctAJtUfsfKSeoYtWMr1ABgTDrgjHZQyIEbHG5hsS7sBSB
H7ZnKCwJUJhwlLPhOooaApUqGD+QJZduLJruJZ0XO7UVYII+uM/4BHACXDuOUVF6BYmMLrHBpvp7
L5zgvCRRQxddnfQQ63qZh3JO1IduDFK5XCxK8kkfFgtb8FoZXAryrJ7ijKXXQyyyXoNb1PKBXyjs
1gIa6ZAqIFvBr0krUJpBPq5OCOUpuvBxj+3rM5Op0/p+6OK5o7t1oPkWfl7ANsQah/UsjcWpJkny
G6u8tVcFRENrtJsan2wgtDod7tbVAQlUU7KJ5bYXs5uPM1ge4GiGvQIbtUS3x43+KPoINY+9Ei77
paZ2y6/CoFuDr3kbreNDn8OND9UfxEoQHsJEOv6IYkCuy8iAKl6BF2nMVZBNOXtwuCDrx0CNizxI
2WTR1VqARVVh+wq+5aoH3KjVbrpYmJeHLWUhABHb3ADn22zNTcZAKaVwHuwjSQFVbMyEek+f0zV9
KNq073ZINy0WoEPc7fjHbDIbjLtTPCfkKYqR+/6OZ2rjJ5WJFWkBmJHoAT/rBKLmnXYVdAgyPkBu
Hcir1Q0srbMNYXrVAZE6P8U6KkhQkr6fp2uSdlTeR10r5+sQkD12OyetddfY76Ynn4SOPzYDndn3
3LdFfyc6UuR3ag48fYIWaB7360javObhZNwBsapTpbEDRKO7mfTs50jXcLmFbLXt97ZpLf2GKTti
zrEQcpe7JYuG4QdliQCPlix4D7vRmyX+2SYG2emSjAB4Nyj+b4G9S+Me5SkyOJV9Gpyf/SUnIoGt
P7FMdo+sAUF4OCbbmq35PkiXxoZHi4sCs5XfCrH8MoXbgp+mS0BNBNMyTDSpVkWS6Fu0AGAJFPAw
2MzXcGiYVVagIDWNLSnlbQqvxshPqtSFx7Ndq8wN8/Az130AcvZYzCucsryJFH2ZExFMj3mb9C0O
pRETnZdQhvksqrrRxSmUKaHu1YCNtLDLoSiMhP8cdY/5piXpFgNSyYELKkaL/RzSg1U/99CFLiU8
VK3G1hh2YdVBBwKNJYjTKCTZsYWsKOjapHi0DQqnj2wj/Y9mmESBbKU0HbLBU/gYEmTMqhhzMa7y
uVn676v2xT0EXjixaR9we5cNmz02WF/suuMxHyrsPvNTEaLwW66x6Z5XiHrupRvFj6xNVX+cRhvf
TduW3cF0CoTv6Vh4bopwsfA5rtnlsM1cf0KkUCAlzVPaH2YPsMUBMBOmdkEO0mwVj3RJj34NIGuB
3Ld/HMMcH8t5crEsLghr5EZ5AN42aAcVhHhAEaSzlGIvTlxe3G5cX0699C8twfl9MaloTnYTXzdI
sJXqd8scdvuscCEossHQHHD5ADFkct0UQNTGZl4D2zoGlYFovF5QvdCHDc/xHEOLKauZ4Yyp0s7g
o7ROggpkoGoFtHvZdHextiZ3ZWIKaMdAiqMN6EF2M3XryGovGyAvgMAWQ37s+kVZ4Gq2IqyBvqes
DE9DVXqMOmg+Qs2SagFtnNSxjWwIkV3D77HdRV/WeASmO3J0/Qx0bvM5bSz7xVHZuQsXoE/wRggJ
9rwdUUcK8iXAehgF3UoKLC4tAY2ZsuuJ9ba7G0c/rIcoWcV0YUd4dPY6VpH93MFlPtfJnJO2FOm6
oQw0YmpmK+2THXMFGPYCf+bj6TsgE+660VSKsSgCahbssTrxiEWgS3Q9DhGRAz6bDTp6oVvaXzXx
6G0NZTMI/HDlqPjQgqgKR7lvxdcRn6at2k2SfQzXd4pfO0BSlKbTANlf30UVmiL0e5FI/CPSsIjB
m64YeBmLsHlcOiHYMWnYFpU5IhVIMERBx4qGcvrYyazgexC/wbOhq87UPh7XACV96sHdB293dBU3
UPaWJA15gqXfB+nO63663/K1Tz/1XSMACs+IUGVv82ktOz5be5PmzQSbdRNTgGmbLQ/rEd9z+jD7
IDqOjejTizGWluEPkQTRZa5DX8ZwBplS5epEq/ZtIvdDb8jHCNKq8Vs4dq4kBfZMgPqtbmrezPjf
xl1Ou52hBhFfBoJwA6X4kF9R4LmTQyGxh+tS0qH72fnYbj8zQFeeejnhPBFofRDXw0rpsle+CfAs
4TpUiJYSYB83yD0umV3Sxyh1a3E5MPgAKh6b5t7nzRCAUz7bK2sYgkuzbQjyjJ9oVGdj0tgK0CkK
5CK37a2bo+jrmlB+3coR7GUVxI3CZkhFWw3MYGPcfJh8XqLAfSVjx9C1ASiv8D7SCriCFBKH/qlb
ZoPcWLcqPXzAsnQeoEWLky9jbUBuOeLaB68JsC7BGLVXY5hqCkr8gv9u7UaA1JuGF/ERnyo1e6/5
tmKqDvTewG4idsy2ipUNatT82G5kzvYdpDpdaWBjyvdMMaSDPWE9L/low6dkIydBFNycYo8k5Lqj
sYEalFnODmDpB2AQpU3THwji6ekLFzGY7kXetdXaaOxdqGzkXV9usEj2R8DRx1vk3iJZo34EUPCc
qxAOMYI7C9ZX1hJzSNLAiuOQFMt0hVgFDSM6fBZxhDoW/59A6HStV5vACg8DC/+Csn7/Mwp984NP
4/YD6Bf+sjWdvB5SaPP2MUi8t17o7mFgRNo6wIR60jFA0Yegi4eHpSMB9sw+9PE+R18GBAUBo6RO
EVDEhywERP0ilv36gDp72vgKTF/c3rwa4vsFHju3gwNpqtHaI8NZQHBqocNECjYWk0nRIhgccEE1
Ms5uUZUHmMLDzET30OgHy57kS24/i4EW3YVKOoTDygT5DsRlnEPl2g6x2k1g1bVlBob4s2jgnC8h
Wgv6B6Hdttamn1l8wFY83kBEwWDxjX0G242m4Fd7AU4AhBT0V7BE9legCP21Jilutkaw2VU60CmK
lsWK8wwCO9niHtJHO5bieg7dywkWacN+ftm2DU6Xhsc9YPLUx99RLMEdSNGwQ4hMls8Fy8dv/eBI
fBnDnX4Ig6xoK6SzlxkcDmSB93CudFMlUgbtCedz+GhGZrBc0FvlazZM24fMJ+yFKkfudBzpO0ro
1h0mRDyQT6oUruK8R9Fp1wox77ekX9sdDW3BSq5bd7PN0gZ7mWz2Ww4caYeWEU59FzEYCaC8DDHA
+zbKDzJYTAA4c+Nf1iAxsMpPxWCPplvjb9uWAKtNnRtfJmwefpfrQtxEIgp+gca/fTAEefB9PK/Z
i2mkeOApCBmwNMr1UmcNQqQUxRSAtKHxMUcJEa6r563tf9k5IN+G1Qowmb1zn9pRAcmyjl7yj6Kd
E5RNezP8DCU49NXmaNftHEmkhHJT6ivS22nBBcHNv5osYV9dPDV3Gkf4bSa5euYK/PLS4K19z2e1
XNl+DhHrD/jmJfgrNqxkRxAHSslPtt1khWwhSJwE8JZz/YEuuIaXwgLmXyGePV0TirS9DaPeDvsp
aFNk5EPQjPZmdUaXYm7T/IDKZficqS7NwCZZycdkSbHcI9guc7CocYev0W4DKznJLVDfAkqCAtUm
4uhuiy0sHGi7Ml4CZR4n+y3CxX4XzQplT5UodcgF3jVagvQqq0aNxialXnNMMmaS5COI5PwRygv5
sKHvDG6YRaDXMp7oHJQMBIas7LPC3neySX+akcqbbW3X5tJyEic7WiCI2S8WLRuqTp8qKgFaq1yE
cy7V3lpKH3Cmj21t0na4Ql8Aoy6WUWZfRxOTGyuIT/dhwfmXBgGrvsybhd5zypyF97GDx2CNbcoq
x+d5V4Q2745zmAyiapIp+VHMsYUIaGDyKvGLf0w2PalqSddsAO7IgWnv8GUOPUqR294Y7p9YY529
xm6R9nsaddGuTwqF9geQTCCcnRpc7hgeHm8HnVqecOmOH1IQ6j91C4y+ZavmNCobghgArXhc8Eu2
or+C3e+0hSN7le0X0055BReNus2VMwD3gu2AF+C3DP190uAjmG6xrfjkM/RAKEg27xqE7SmapSTB
RWo2PCaFCQIcyH7L8xLrOfmOCh/7HEzJ+iWBnP4rygTuCt04hK0Ul/RLsZnxBzKB8nbRU/8NrVri
ixGPuVSokuP6a1ElAi0Dmn/o4DbKLuJhlQXG1Q4zijC17VgQm6gME7S5qBDDb8iDROl6LwH3wGU/
gioCu2c+3xrcUrcSEF8RXk2OpF+NW9ObPBPLi2y75Euco4RWrolU37oV1KnSSuQ/0VVmzHpse0JG
5aLX4gUVZgTJmtPm2qezRZcXvMQbEKODFtYqq68n3SBICUId1o7lcoStayZZ6XDveCaQZj0XbZbg
dwOhbksIN8ZDMgmGlixmsbgCwVaKy79vx/nA0NrghhUn+nSGUqxCj44ob6qVj4XeIWpyQ5WsXjxB
ps9uI51tBp0bkIOt+uYUtc2JGY9DBh5haaYsH9HnAYb9y2Jxy0tkXPKQeZpg7yZ+uBsHVXxJmzh0
F7RruocJXsbvChLrG+AjRrdvs5bacgQF4ymwSKSWEU5gmP/bObyXZsARwDiwmdhis/zODkH+RccT
rnJQESeP3BgcHdvo4PrJls7KSxWI+EquuCQj9o1HXcdDSJ5a9DIBHg5vAxfSIgHIaUXUct17dDwr
p0TOpsQSz74Rsslmx+cN4CN0cMIx1XTdxyHGfQJ5INSUD3Jm4nrxACUcGKHhRbF2+c+mT4ZL6NcR
xUiDECNUhX1AZjmfa8iQ2VbZghS8LtIJAnqJhBhQmfDN37QoNn3fpKLZXqkx2qeZQUQ/KOHbKlqW
9TmYN3qbQdwHrf0AJEnZpWjdU1GwH69QykTPCRTe2k9N36mpmtQQSQBZDWKvAtCouES7jP6TpiTf
qn6bYl+pJLTXSdE4iqNQtfcFKLx52U+qzfdxocM9vvHkEbnB6txHK3mGuAh2d5jeI7RVkel6LeGO
244dqkQPOdkWfglqJA5HjrCal9iLyJHywJpD0Ex5Xi8pWtaUaYNNJkGy7JKF0n9clZzpzlveXbnB
LSkuYKmLS0rc+hEIf5xqQ96gjCn1MhzbHA3ldh7Kw6eUTf5lpjaYa3zD7lpbFYU13VZMbtmx/osi
3fSN9hJtljJEKN9RZHA3It8Ur3FnHj4o64i8DYBiUM09nZAEru0YK+DfmW6X5zB2PcKOVif6Q8Ki
Bg0IhmJ23zpPgrUcOoVVgOZI+AoBQnXcDNe4iw8nAQAszu1Cv6O72TLs5mX12/PGdPipQOHw6EzA
sXC80U9jv9HvvR4l3xfhMDwCnJ580SMRS7XFpH8OWpy6aHjk/GdPBAV0KaPjPlwyzFKa6U3uyKpp
sbOaTe1xQa4bfcGGJPTXpx414HbgWvwpS1akF0MbgQwQI4Et63bq0N4DqNLR7opCjB3SHHH/qbMA
JwCd7gdS2oXbZ5UIhKFRHg75rpf4MfVoZgxtizlf68A7e4PgecZd1kk3Vz0yeu0O7vy+R05tml+I
M1nRfJf+lFJwwTzfFYIUxQ79cSAv3LbZbZVv0wGZqRxtkyrirB9xqEzLhO4kYfYrcnkA7C++Qxsd
U7pNX2eGflUl2mDNcYUcM641Lo/RMGQk2ThdrklEJBCdcYzsEMB6yBIvE++rwfv0Fh3jumsTkG2o
rdpwFWo8ZHsVtwsg8nxR07aPIsQYUMA0kAH3U4+GbwLmvnuxaHS5a7wZP4SxQNzmhA/6vUfWN6my
oc3uegnVQGmdnpBx6/r8A5B0cV6qKdM/YIi3ukQyJJjqDJ95qvuFcCSsJtrcGgcwTolESRccDFS7
W51a0DmrtKfFgqkTJTdoRbbeo6jS427vxiE8bd/ypbWJxjYNfhv+OLql4KLKQvMQ+YR+nHqr7AFy
fXG7Dk0Y1SkYEXeKAt4InrcC8X3INrTcatEMCJFAsEYh2WuKlNFjzwXa+nnRmLAax6H1N13S4aqW
4hhEMyOlU7ubPAG4k0i/yat2KcLjMk3KlBPq/w8cswpd4ogs0BcGLu0Gm3GLBdVCK4MWNpB74SKa
pc1BN3Hha4CJJ7QrYQJd/wpAx1mVaWZfkkGq4MBxS71ATjX+OOZb9ovHNNHYtxrlqhUTKC9TKX2w
73zT+XphkXnYUtKTMgxbt4KNkaDjT87bHF0T+wmCbwc2lkV/QFxRNqR5oYftPmzgp6UV+jluM6L9
rbhBkWj5zCCRC1DwRyoELNvNI+sXKhQC2m32BN2SVuhHwxZnkwwT+Y3wFn3XXEK7B4YK/bTrc4Jm
XAT3g1tqBSInuIsWXgbB6pFndrK7YHEEX6+yKMuUKcgMQ50jcl0qjRpfjy+JvkO73CboNZeKKflE
lxD36hCmy3uUfNDWBnG2RiCk0U1MdQVqUi5X061uEfLW4HF3F33HEWOYhpi5Nhs33yLmAol4D52u
RNfL8CJSjDwsPonvoP1F+8BUMYoMazAsy65HtQ+9j1IkwHiTqs//FBlKauj0M9KL/UgGph4JG2e5
o8ssfqZxh+N0QmO2b5sjy8fYDfwnWjBlKy4HMfs4uSHDFsTG6NHIBLxeg+zTMY/G6DtDR6MveFTM
MdRFva61HZav+UCQmPfegLilCy5hSQbKBbw2ke5wziUfUUFb73FV9VMVN6l7gkiafB1QmcBBRrld
S6lDIm5AK0U9qVGz+TS5gjvo/T3aHqAL0PJzCcBsQbSe/SSAOAYVLqPFhyjaBDK9i10/E9sjsuZK
BzdSnHYayzm7G3B8qmpToblCcQTuWwiZ0faRtWuY3djUJxlKM728s6FDvIshh4+RJRmwhgbnXZGf
uhst6MF7PxeDmK9WlkcWBabepHWTS6QpgdAuoqOeE6CyUhBW0lqFg/uFN3TarBBqdtWEdOpjuKEP
ZNmBj7eVaYK0RwM0SXrEIRgir90zFMIj34933Yk0sKdD5K6x7aFHVAcGkSuzgoy/GOkT9PlDoyNc
hU083gtL1w3tAEEa2dNkAPQlsm14tyAECdDUj2NDQfiPHp74KCg+wT6i4Yy3wYIgu7Ggv7N+Qusn
7HWwJ5k2dxcJHIE/i1SIpOxDnfQVJol7MlqQhyZEx1GUgpfl5dSHzpUGHUu6Ulsz3WZAk35fcPJ8
RKY5vAWvd4xuZ2jhGVJ2fYfWG6cKsRVDuHxhyPwFBxE7fdsH4dpfsUx5tJnD8sr2MCOi/ifICXh8
Yg3v+nVFLB8XLW2h5llJ+384O6+lyJWlbV+RIuTNqUwboGkaGAY4UcAYee919f+j2Qf/QnTQwbfX
jrXGQBclVWVlZb7GAWIbvucJtVlIlDUXWqFOEtpEmNzdybBhO69u+9oL/IYW/wiUj+c7ySQVdSrq
pwSLu4pHHZArFKBB38WExrSXN4RiZ4pHVqxZiMbfVhGne3Xq+ua6NHWOnAnOjeQYvTa+UQc3sNME
hLzVkb0N95EKPH455tDDLMtCIf0rAup2yNDIPhaPxvwcj730grulKdm9nAjXkN6LP7oxUHhG5Bmx
1ZgW8M8uNXoD07KMHr4WGNU+awQ+Oav7ipRWNVLNqRJT+0vfQ6PbAYpgaRZncK5yteGahWi8+Iva
CWXxnKDWOwntQ/lmqjPxRyqolewJGONEzoBn2lJH9mnGGyH1XxctueI+GZTpfQTJ9cKEcGjhspHm
ngE7RHfUqm/a7YB2+hUFH3GwC5bQA9lSnrqB4guYTpqzoGwnqVVeRC2PnkCphq8dtdkXpDylcEuf
Onuq4kj7U89FOGKhZonU/OnNvZdFpR5Gy6yG2tN6S/oFcLycbdmPEQHAiUJN9mKSDj/zOai1Kxm7
QQwcQYOwkCF2/mU/jphjBhV94qhPJ1I8kDeVpydCWHoNjqTXDWoTtJvGXP3jK/hT0gM2fTesB33Y
GNEMmjDqNFHgxlAITXAItDhjznQGBGdkvU6bouuU1Ml4d1e5VIj0kiFk/knKoT2V+UxSK/iNrzkT
5WrF03JtjJ1STBXxevbTGlO6udJeBHmkI5QHptxuYi6w90YiSKVjaYIw7aM6lB+Bw6IMIEohuYFR
oOFStBLVmWDJA+zA98tjmisljmv9kD8INe0xTmncPuxZKo2T2OD9uxmENns1SrIjJ8opVuMtGWic
Z3JaPrbVqP2Gc0F9Bve/wrDrFj6O+qyiZCgdlGmS55ukxijCVhKfalMfaMYRrG6ZuCbn8Ozi81oR
lAStg17Xow6xCTBvSbd+WhnxtUz4oPIcVq3kYYgUPcZJgF+irA1C5BVYj6mU82TKymWrz448daCH
pWROnuB16ZmdoWcR8O317Oq5PLc2RyQ9jo6T5k+DgK7q0vGRrvQh8xM0LC39Sk9MYaSgP4wPIY/y
qZxnSMZjbEWFIyTEPqcP5RC54byoyg0loeCuCRd9jnTQpSdBDLuf8D3YfnnnA0CZshIb51A18VMN
hBIohuqb8r6J2X9v4AQIkKqR0+iSFYJtQprF5szlurSliBID4iaAI9FNbLjERnrV4guUSco2bdF9
4zQwfE/F3NeyVRRTN3nfCvGNNg2+jumsOEZ20KNM5KQ5BdUdPqran1Krwp85ISXkIRjdvpBIiVwT
DJR6PydpdzOpYrHYDCp4BZaikW81vGgjR9MyQDVkDlRrJKmXajfrZYECDN7Ui+SnVrz0U8dEKiUK
ThmXrp8jdwIoPkKBwMGMOeWPxAywC5bm2QAGxNERe7R66+uyJE3ZZNTUEyfFcq2DPqvUWD8PxS8h
FbToepR1bQf7uvul96nmiXLYVbeU7ul5tZAi8T0NK/2v1WfR74ne6p+U6uuTWupAJ/wSRR9HSQKy
t7YiNXejvlSPLXAPEGL0YNFR6qeRlkOv4lYoI0GO6OZQv2HdTBDsQqrlnCStUTtxEjW8isFg6bdm
iZ9sHjbqkwX06C1MpfFJrAyzszM5H99yBKIlNw574UQ+MYNQqfjhDTP7oapd/ZSMhWjZxGophgMF
7gTkmFqTtExBGSF5pGMhPdPdbO0IARhKDajHU+Yqjdq0pW5U3zSpVX8ootGdVMwzqeeaffNLFoOc
fIRLUOn6tDX3GRMkpfM75ToiJdWdNOqbAswKmtWIfSoI0/YlIAu2flZuOQvDd0MdNEyj42lW0Hmq
It1VQcJErs8DlBxguQZ71WcdOJGsRMCW0Qyjf14C2MJpT6LZIvGCVbvGUuomNyl30pFLyicEptLf
ydjXBSj8GSvolMzTm/qgpK1FezdzrbhXx80Y09auRj2rMF9OVGbmwxL1Zp8Dht64Ob6WiZi8cSGA
xx1lwvwoS5MIa0Wohkc1mOJ7HDQlikbSQBeO46MoHfAadKZTsy2OfetXt5kqKz/qnJv+ibKTojoV
yKvXCWbdC5aQ2UOjJ6TYIMBjMGGRrzyF2lTAwJ8i5VagzR3uijyo3sK+WBCI3EESe0DGrd12Yp7g
ydpZnBfC1MW0k2gmPuo6oJY4RObSHqq8/dNDuHjVuYIG5BsK+1MhSSCboMdleYU+YBeJk3PwQ2qx
3KXp16PASSynXaEVA885ypCetrtOlk6jMoynDGOyktKlGr+BqOMSMrX97xFkcWaHzbKKm0aNih2O
7PlzQUOYBW2lY+QIFAZEm95BaNkUnShFzXoSHsK2zPFnV+Wac3jgmzZVqHYh1h4hxfFUFKZ0p2Y+
wKEmGNtT0PhALOIFaG+r6hBO4NE64Zm7eXpUNErdPPlYOJZ1G9xBp0E8d/Fi3stSSw24XiBKbDhN
QyAyKTrTNSiqPVFULF9EXHs1zxBT6rJ9HUm3YCZz3YFXQuGK+5pOVzqWjMkhzgLeIPXKT1OHPYwr
VAovPGxpJbtsAVgeAYi9ZyFUMFNWwkncDQLtd2J4ML6ZpeY/amQxPCdd6N4lZabLj4JnhMWMpE1c
1IUhfJKw9PWvkGQdjnmFYsyGrUBgA5rHWVloGO7Rge2rgMwdN0uAqaXOUTEV9Y2gEltsfO3bBBtj
tZptQZ/8I3yL/r6Xzfa9V1u13uGtG17nKa14MrfCpy2pam/U8QbCn1EHu0KBYU8tNiq24lCB7BlV
obxmqg3QBkMOQ2eCcvUnYv0wAvrtm0bM9L+lGqa6J+Ao/raEB25p9DzQ8SaT2Bv+mCFrSL/0pTIH
Cb5DqAQ5JxSe285AjeI2rSEXAI/R/dvZSHHzmynEgUUI56J3Lb8ISlIiNbqatZwKdumDU6eAAfpj
UwlTcptYBYdnVmWDzPKplatEo+eE5o1YpNyh9ORebMf411DMxmtoDAOAzFARfzZzxaVIS1HdUccQ
tE0gi3AMg070Scv1XvnJKoxvgOL/Gv0mrRwlL8n2jIj83JhNGUXIPBV3sVyCZxpnmpwE7LgKvdgk
Zbd7gZuoHdOuA2xkDfIeUE5oeijd4cuk54LylgOGI1opHMNx3ou7sKnYEhT+rbtGLpW7kgp07vqD
MrxUMqcmi08d3uUcqyE7TmL9um/Aftm5VURPw0S7jJrUoB3gYA+scMCVodcB7KvRhipVbvNGQhdD
ryXxihdXg9VIRuExscYAINsCQCw03Ia2fdVHBFw/f6khkT4PSlPc5mI0Krs4LcVNLoytuiW4Volj
4OgbqqAmKAliBUQ9Ie2vkpz+p7R0EsHUmbYBo7TfjZaW0W/IIr0hAskUezFJgeiATj7t7V5J2E+8
BL8Gx9RqOo2P3jwkQ4SbWaNQHj9AKqN6gH+0jitwUIPPpSxBtYJzI2y9vjRSZYNLECXtuFPq5yKW
hz9DzhmEIhcdZzdup+rBsCQhvQHoG13HRIvMMYblVkWPmR8CuEyE6zq51zM6pMI1rEXa2MY8xG9q
qA5/6PExao0/sOVSt0rNY61mFIRxN5y5D6B/S9c1N7X6Jzy4UrsOtSL6AeigbUm4+rIDMhMJYEZG
qCyJU5cgsHYBJbXmBjptc+gBmneOSblr3uGOWEbhkV7rKD+CsJjfSbx68PCjofrNUxskUEG8Ggku
Y4/hcPqGyvfwPAbK2G3pyZuFa3ErBmPRCahDcr+muB0Ys/CC7XGJbJepW7dhl+AvrtDlILkuioeG
Nj7AKjES3wXgEbk7R4nme4BDLKBRXE0zV23ACNHpXjaA2uGJTBXY7CvH5EzRybANkGZ0+qzHtqjM
09wpg0izcmaaMJSrLUjb4TD3zUz5bSYyuDRGuvsA0HRHf0hKKmqaZvIUIY+guF1R1Kj+gAIkycT3
mFpxoxFyainh0m8CDJGAjLVtCy5FCBNaDALLhv4tMo5JORv+rqK2HCFSRILrFKJMy5AWXK5vkB0r
0WZCSs3cULlPOJsUmdacCowczbh65rqc171M0wqj1geSx6H3QhRUrxCTkaiwiBidczluWL7DKKKq
UMXZ5NvJRHinj0jBZ48qOJdpACcG2K45lt60RE7gD+fIaKK22iejmym9+jucc2KgEOFEYwtKRo3W
isEA2x3B+r5Oq/QHwESl9LjVj099EGbhXiDxprcRlcrJCGQUtkapZEW2et5KdA0l6TCQ3LxVcW8+
IBdsAT7Cqcj3UmuG0jkrcntbm5H8GhayoblxPOJRja1yeazxpz4NU66JYDdMEOzFktpnvpLUjip2
oMLIyAWY17ne/MzDlHtujCwoQR4Qp+9SGVdPhAN6SHDMgOQqeSoIgN+E7o4wNfeOEidgHMsYRaOh
+ncOqK3V24VY4D+eoUmGI3rhP8PESHcTyqqjC+CB9iAwn+plgh/XuBWAt+oKzxTxbzDmprIVBWp8
DmUCiaNE1HGPJLgIpicNCtdP1M/b31kgNwMJdRI8obHbn6aw7jlhSj14q9pp+hsYwOw2SW0l75hH
+7Wns7HoRFSxWSFBExvgQidSTocVT7NbDQX2DSwGEj+u3skvavT5W1Ea0WBLSMM/0cWlRjM07XQo
isF6Q/sFNA8dY62iCzDHQJYVwfydxtn8HnG3YlZSCqaty4xedeIo1tqlnaf1jhgZ6WuEtiumPdIM
3V6lUkfXM1o4HU1vARbNizkDfCKKvPyAtt1VM0xya4uGPGjsA1UIQRnFQe2ZpQXsmrMFOyUzUOfA
oSFb3eI6Jk6uIerijRbkmA1E0pAWW/LH5GdVEJVJ4oAedXJJ6AfwmP0CbhrfwWttwRlGciZ4IML9
u5b4FDqk+RLXtKjoHmSw4j9KejePmk4fQeV0vMmKVLmPU0XNT1U8dEjtWFE/7WSzHx+asGmQQZ1r
BRmgMm397VQo8X1XKg2Vp2HSKT6LM9VGchdEU2fZTEyPW5Kge5FacF0cm0qvXbll13hBG43ER2uo
832ujnIHHXdQTYvaqkZ80JSWvw6h8/wqo7kUHLTWChQNYmmK380C4MQWiYzeP/TccQB0GX5/P4Kb
+6NyNeBVS4uYSx5Qa/fVEDjZBAIGeEMrpu9DPfqPPpn+b0ShljLrNA4qgYAc0IOKo7zABwHpkUEP
eqmikYO8biVrW6VDQpcVhlC2G8F33nNXKTE1juUG+LwGOWiQ5kpymhQmop3IcpqCMKFI4vo+NBny
SMO4ozZNtqnBCriOa+B3boS9pEnzoON4AlyjPMlTFb2PJsheJ00NslzYf3XlVKLp3+WxCs6IzJ8k
l7ZrmGwKJdMfhEwGyNMhGnLXCFI7O5Xpd4ONmiloptIQi8fEiKZXs9OlB52GluhJ/iwKbmhZNCfw
hQoiJ6kzUtNUUPKTZLbmPc6NxYsoNBqApaIIZId4SPkQZ7j8BvFoIYfXXCtv6MkD+ASOm+1riFe9
J6H73jr8POKjD+f5ap6HAowIBdTfTRIFLzLVNBC11ZhFdGJZYrasZMIEUrBfcJcA3AAHAIH/6edT
qLogkmba8IZZbkHY850K2LqCc4/uG8kxkHy7U9BJ84K6NW7bWBNGQnUqadT+4vi5LpPo0fIT6462
IRWXwfdnYSlwjYVt6gLUljFSSfcnItsbSQNXDRmUpd0WkB1siFX+ux5Sqtg0VhWr7gQWwgLn1U5X
6qxnaF2IywkTi1UaeWofUpZNQXQonpSZxnG5d2oElW7eN0UT1I7f9dT20G+Sb5p+Vn8ECVHMRuAy
wn2Ia8nGrEvSGcSb678Dmg03UZW1stvXIv3yyIRVwJNmQTpaWwWp3c+T8AwLl3c8Tkiim9EsPSqj
gVRLBe5SpjRGioaDTiFDvEly69Qm/qzZXNZDkgZfktgQoiz8GCJl/uFHfScBCF/qzIjBdW9q3CiV
Mw/UYZwZBwp/0RWcaLhRM7rLpjIQgM9yrbYnxZAO0MXqW9MKABwbUkZmH6hGi1GUVQ4jkZ72vNxM
tHrnMRn8DUBRNdilUmOdhDxERcOy6NhfK/1AN4N2eOP6hP0GigVn/V6OVUuwmxYf5TavBe6iLW13
j8tqHkNDjIviJE8SsAAwYw0kGl+k3wVHrvOqMZxKtxZHSXXMGQq0M4pd99YrgzB4Q1dL8cYKrYQ9
FVo6mRYA1Bn4XBDErkRJMPo9BhRmvG4WpN7JCgjwJGZTAuTCquToCv0xKzsMfWTeaVGSVq7Szyk0
rQKM3RHKD03tDp4CD6NSst9SkkvNZgpnf3SnkZLVJghJjF2Jp1i7M0Gc3CKmS8WDTUtBoiok+/dR
ZZBLVFhfCAA9e5KQib36J81HzNQjeB/3RTuh8LLYABwwRGifwcyqNCGLRj9UGn1nR5mnEmixWcZo
Maq+BPKWyGULNFJuJV8C8jJSSQWJNwDLdlP4Q78Lv5x+FKkUH1VQ6eICGKR2TDXW4CJalH9Nv+fy
R12XWiHVQzKuWKNh0xqp+ErGN7QOV5ScFLSvzaNUKpW09VVzfg2EQTwgM9CL15DJlN+DJilLcSYF
nomXULCnMBzO9EfF/Ai5QJHA8CtdSJsdgwMHEBA7yhhj8RRiepA4hSrywnpR1B67pqatXHU67d1E
bKz9JATtsB143w8zJ/i4U6lm7GOqJ6dW6akhoXHW3QCI4JQsQJ/ckh1wXKRiU/T23FDE2JpRVVPA
kmETPFCTTElBil4GL5Un5knPCsCwHDfBsUpBEts9T/knCPX+uFz0gOKIKXwwQSiaO3iS/q+kpILs
9MrIDUMdzRSYCJYqL1Y4sZmDMpwM8Fkp5YosRljXQw1P/ZVSbEMZVi7Dx1DNW26+olW9oDOkpxTZ
8vRXIFU1KAg/oaQEmzstwaTn5aNUgAAgyIK/UDU0j+2owZDcZRdPr9akzz15vAIWZKBUq4HCIW0E
J62m92oEl8GhC6W/a2ZtnDiDGmVT+AF9bpZu7YltUJPi16VSOkt0njZyTHHHi8eWMrZmzgAjQzM7
LhjUyQ3HajyQueSNvgvoaE9eqEpmhbRcJRyanlNzlxSFsjepici2icA8V/hiLKVjAxnwd+2L81GP
zLS1B4AV3a6dqb/dwT3z0TYVjIJnE6pa4eHi1Ro3c6un5RP3AuFJsCiM0gYqRfD5ekyW2w6l9JLm
syqSA3I9+mUFcS/YXL/AKPoSpKltWYEa/2ngGGrRcrFyjSChUBoDZxtQhAcAFE0/QJf2+G1YUJc2
SgmXxy66CR/ar0n/i5bAf8UNMA9A+hO5BhGRM6qQK3J3Kk2aVQH8oSGsyq9CV/h2l1Td1kiG8U4Q
UsReBT/g1bWdmyadtP16+DXhexken1YUD01kbOmCfeRaw2GtW2ArmQ31iutQCpS524mgBBXYneWR
HoVlz5oaXNdjCiz468HXrmKYyzG6LIp0HRV90U/5ODo+YbpG6y63E58j16sln42UYQnoJdwqImBN
VNECmNn0zyNuVHBEvSQHbUISQ8G70tvnCz/Rmnu+/olWjH4Az35VZ7yOoFCJw7Qw3TiwZIdU6aki
FSbw0AuvYaN5aTto6HuZ0zbPqQDIQwA0fKLkAJ7EuvCk1tIQ/34sDAwX1VtJ+aQsVo1E6E7lSpxn
AeVWuHMBwI6UamTSFHrhfv0U1toQy2iLwoexqJuCiVnJpJSDmmPxDhIEOLD5rkaGAjwOuhRp4aiN
75j8yhdEdM4tQyT3JF1b1qCkraQvAEg2RdLQh4cOKN/pwExIcyWwuK047kHPWdsyh7tdKPr37B8W
e0MdpLG+rEDGl1Yr0CxgIIJ/od2HEB6UK8q/UfkjUzkL9lSCaG1//Wg/T/TjeKv1NekCxJSyhHiY
i8MiqjodJsa9Bo+hgBWvWrcyq+re0tJg8/XIn1c2IyM+oyFqbOBHtfxk/5F2aCatkCKVlY1DkngV
gG3l4C2Lb2q1/HuemASybGBkUMT5OApDR4pVsaOVQWqvtAX6ZmbSFU354cEAb31h3XzeF6hvEz7o
HtMQ5G1+HM5ULd/KBFZq3XKatZSGHSqOPyHXSLuvH9/nPaEikmjgRE67B33f5fH+5/FB5arrMeJs
8Cu52pPBwMWCPhw5ADxhJdeUcy9Yrp8dUUGICQY81IS1eqHEDbvKOvZ8GQrDL3+i0GW18VJJrMPk
DrVG84JS17kVgnWCCRHCRP5prS4+4Aih0rklGtcd9xVrLpvSLY2mz/8PSxELIjThJVXlra2eZQSY
nIyCZzlXRgXWubXAHI3VhVHOPT/kyiXAU7iggIn/+MYGA5xuEjJKC0JAh1pozbs4lGtvpMZKB59a
2NdL5NxitEQL9ABpGdFstcP0otaCyVyWiNRbpyFHGMQZg8AQvC4lqbkQSdYiRctOsxRD5CmqqEas
bUoKq0vJgWEe11KQvUU09MCHJkBX5vLGbPLFjlho+6evp3gmfHEwIEImESsxfpM/PtPZN2dFAyRq
oykAo1My/G0zUW9VsnhTpb5JFUJRt6oC4PHCdM+8TURg6TajyURwUVeJSi9HRWhW7PTG78wXGeJ1
zFks9TvMyrpNAD/a+3qqZ3bDkpBhzaJIHEnr0NIMVgvGLqWXBTzU1VC23HSCcsmR/MxbNGQU3XQJ
gUSkn1fTQq4miPNlz/lyIo2g3pMm3ipNI4kbqV3uElIDJSqUuti6ML+zI3MQQGHDLBC99I+v0gf3
P7a4gdEs6cVn2FYJ9Z3Ej44TzhjvhHawrgNMTv9CID2zSxhOJLlA6xp42/Jz/SeQ1jDeDQimPNek
HK+aXOw9hGCFk0UB5UJAOzNF1P8U/EvYKYtT+MehqlSU50HLmCLUP1eoQZaNWg3vNqJ/dCpBKT8n
knVJrvjMBK1FGh77II0Cirh6pfClkWDu2SMR784Va9BIMFv8bSBCUvj2GrWAfFiYbOB6gwbmxwnG
cM4pJzFBP5VV12qBMQ2Vdknu7fNOWAwXRDxWNQTf9LUioNibmHhU2MAI6AcckyEBzhfG/YVM7Mwo
izQe/xA8UdBfRc8OukqWaxa9aAOIaCnlGmCdUL+w6s+Mgp0h0vJIKMoi4mcfn9gohv1I9g7GAsxI
dqzR1incohba8MIyPzcQCSVi9iJnHCvh40A0lNQgp3xqzwPCpFEm1w54xQuCw5+D4j9HUeSycIcn
+1nNRiZfGcacGifTTa6IndHkRQ3wj3KE9O9BsC6nl+8uObR48WoEoa4tziqrsBGB6qZ8QMKsKCU3
ttAsN+U0ju7Xo5yZmGESFlWRs03nmvfx6Q3ItwZ1UnETtyo6hmlo3OAl02xMowudcgwuefOcH48b
AD6mpHdrUfxeFjvDoKwDAkFoaP/hJkpz1Q8g2sRiXJy6sVZ+fT3FMwuEKeJixiGD5P+nmzfy+JBW
eJBTmEcQdwuaC0U7f3+9I8lDXUxTlqhrrXSGrUaH4g7nwO5S0b8zR/hOTZxMF8wrP6cFVKI0ThKD
oxJG/Grv+nqI2tSinqngbAdQG1EWSDPDA4h9a2sNJhTcJBjp4DVttv36MZ55c2RbeKdpWBVKlFI+
rpQ+EqOqwq/ELnQ1eIYBpD3DzFObTVqg2mHrCYiizddDfj5W8KXgUS6NHA7P9ZkdDnJuDZho276S
z1sNUNZrKtCQvBFkbud3PgReyS6qkHLu1wOfWTImqp4mG9Bk/62lZrG9JH8tWujXYSvcxpqa2U1Z
Dt9OY5meheylDN8Kxe/V+VWUI1R+E9yXlZr5Flqjj8abkBtshTTNtAsL9NzS4WimGLg8UTBzH99f
p+CIBUyVa6k5RlukvYDWpZGAKL1vxIe8DqaDRs1uq5BbP37/cRo8RsxGTJaPtiyt/2QiRkTpOtA1
wP9gme4kJJ+8YpK+6e5OVCZOylyJSSE1bqqrlBnJp1JBcB5gsp4YdgNe4VUZEfUEflvtoIk0u69n
9Tn9YDxu0ujccushVH+c1YyaSgFDEHZPFmpAI9WAlqROdxaoF0JZF5bkue23CFUvGQj/Nlf3fdSp
gIai0oCKiw+PAHdgmiZNYY3pLsk0sbmfYf9cqoadGXQxSuHuwxPlHF+dDrMMVLmc4dpMuLbRp4LG
NYGFL9C2CbLM/fbzBJqgqRp3VY4GZRVgsiGBaYu0DrSoFoKRE81jlT7D/zKqEZb4NMiXbnb/vFE+
1oQX2xRuVybPlRRi9QrHzAoDnfaEbbH3Mi/qW/EwjKiIWVGb73yT9pEUVc02BB2JD6BAi8oOJoOm
YIZO3oUSy5mgYyF+QlxXdAL8OscMB9CZOEQV4GvqwMNMFxhfgFr810/5/Jz/M8yyrP+zGWO9TXvR
xwHHn+dRt+tuEdjCLlLVnEyx2iOrWdiLAz02M0W1tkxpRyNebuLME4sXvKrOrS/e+P/MFQgPqy1b
ICjnGypTDsCPOyqI1T9KXSXAwsTgqm+4p309+XOPmAI4BwrH52Ls9nHuqj7jT4E0o21oSoX2Giwi
Y8qGC7M6ExhI22iHIJCv8C5X4Q50sJqOHZcFZPSqFz8O6CVWcvCG+falfODshLh4LSrl4HvF1QNE
IRmQgETWUWMk7vo1qECaNeGFrOPsKBBLCDzUPwjiHx8b3Ca/lLFOxSo4iMwNUkVq53LdggX99fs5
9+Sw8OF8pfhOAWKVy9dk+CbEVgYSWnEjgE53jaI3TiWs4Yf/y1CIP1tLdo0P+Mc5Zc3YtJbASyrH
tjyafhvS5TSB8oIoGuIf/4fBcLyiDEeeLa2v4kjahChEk/X2NGE2XddifglK3O3bNNt8PdS5d0We
ximI8jrH/Gpe4JhUvcko3yiKlp2QszBvdbM3L8Sq5VPWgRPZbmMpEXFCrO2J8rTXp2hm3eUN2Em7
Ay+6JzgOTyFVqk3Zwfj5elrnVgYFP2CKIJboY62OP6WFOJ7ptM/Q1MqdeIYiV8cYhZHchxde1ue5
UTJRWRQcfJQz1nMbVMlKG3DVC6O63oZ+dSrM+gq4nL4T66i/MLEzo5loL2OhgO/LAjn7uA6HThFw
HKfFrg2CfhVklvCIvRP0Hamb75Dp8y8knZ/XB9V1CfMc8ggZtutqL0eiDmhfKCC202d/KaV5ou4m
D/dfv66zo+B0yDamnkHf8+OsBKHXxxmFJlBtqLCqfVDfAuO85Kt05tktuRDNFm4IFJ6Xv//PUUbJ
HoaUCbY+76f+TpL8BTYB8/dKzQb9p1z56d9vT4slSKVJRrGeLs9qWoqe1lEQci9AZYyMPZN/R7nx
TZ9q8lguBSphiYDO4bHOK2UBwYl87rnjFQpKug36MVSY1dwBjgFJTeSdXdjNn98WcV3DgpOLJSnm
uilY9SUsnN4C05dW3Y0xx/5B7AZl+HZ0h1YhGriXG0R32VxFdzMD8wMIJEEdoy28LMn+zAvcrNbj
S1ZYnyakKxLXcEPknizjYL7aVKj91kInQkaUqil6yQqh9JI2/HaNnlG4n5JOLIYJTOjj8gMMCuLb
QHK4TgalspPcRA5nmIZEOfRdCXQvbiyAdHDl2fyoXVYXe2Xn5rmEDa7lRBC6jh9/gpTrzkL6BcFU
p+BloloJb9RIy757/nOcLD5bHMyczITGj8OISMR36lLLgxpmupYy/MkBGu++3ltLrv3hSKHsuViG
LP1wa/n/x0HqKG/qttFfO3jCZSGc9GiXicamkGQb1xsSHIhfeDZcWJOfSgzLqBCOqO2qi2jQ6h2C
J0Sxd9Rfx+7KCs2brPfkwndSPXbn+fnrCa6HooAs0oHAKIeyKyzoVfCI0JaYgYfCDNbH4BbFE9/p
hqy/FtBc98zMB1DGaep+Peh6hfwblD4/fU2ZFGNd34tRHtKGYgxtNDySExyB1JvNybwwyvp0/t8o
Jjmvoizmeqv9RiM6QBKYqYVQnQaAJcJSj0VJyYFbfgk0cWawxTAELhpdb2wyVlG/LgqsyrQFkRj6
jDWU5j0HGifm2PrfXPjM68NQq4Wv6b5vzBVDwU8cIDJk/haBle+mbMsolH+kxXWRWpOxiotdJ4Wg
71FoJMho24HOMQ232dh8dyXQoYUJQZyi5ESR5OP+gnUwx5oOQdGPypJbbBOisph+N/LS/vkwymoX
cyFBF2Dk8ogoqG+jnfUiJtLL1zP5vAAoRyDPaiLtQlHJWL2VMRVaOZiRU8O4SP8tjWg6pJB0F20J
45Jd0r+l+9+wRILBYJQIaJnQZFq71A3oJKhTTyuLTjpKMuSMAoRto7mphay6BYBbbFq963YIwMrO
GMXyHqXc9EJs/LSLuSPjRi6B4DIXHudqxlmFynoWGs9WBAugQmrRGfXkUjZ1dhBQHjxT2ja6uB4E
6RekhIOXZKoyy1MqRbvK8auztt96ewsqRuUiRB+FgfBAWcWKLk1HK9THwcYQLwS9XJo/0E6BRqrG
4YU73mpG/xuKLBe7VvrYWBp+XPKKb0RJTnJr6xkE8IYJul0qSJeChPhxHJq6dLh4bKrCC+KUXHcY
+CNJkELpdL0/bo47d7Ox7c31YbNx3c3B4fcHl3+7rmPv+JV7uN7s7T1fczjw2yvX5e927hV/513x
S756s98f3R1/e+Cb93yp4+z5tM3W5iP5+OVLNgXfv3/cHPd7Ps3m42xv+evNfuO88iX8CLaz/Am/
5jeebTs7Z8e4fC2feLc98vHXrstHvfIne8/2PD7x2T3Y+/2jvfccvsfzPMdzHGf5Mo/v5/OWD3Nu
+MWBmfAT3S/Db3fO1ZN3tXypd7W3PefWcfk1s95tCybv8NNtvN2N42z2h83yg/KzbfnOe+eNT93x
pVe3D7vdw/KYeFDLd7uHQ2Yvwz44/PHXa/Bf4fL/7+pPb2zdrcniulGBLp0Om+PrfvPIpDznzdld
OQ8XRvpX7PlqpFVwb5s6lVvWxsY9Pb8fA/toey+3jmhfGEdZts1X46yyi6ZqSjjMjMMret7f3/Oe
HZ43r2R3fXCvHedCy39VR/z8CFc3cl9qqxg19dPBfX1ktfCevn5HoFwuTGnZdv+53oHRhoOEQtLh
dL25Xhb05vDvH/57fN2wN46s1cPrYfN6OFY2G+fw+sq7tG+2LKz9/Xa/3W697fbGvmWFXTnXO5bz
y83Nv+V4Yzu3O943O49t4Tqna8dmf3pXJ+f6mtV3tbsQwi8uhFWurorYWsY8L/fZfWTf8MQurep/
6f5Xa2AV75DbgcjIENeb12PgsS3Z7sdlw/PY7vnf3t7yq2VXBzYzvPq7Q8/T/uvudru/g316uLRE
/rXFv/qB1kdKaypxtizK4/7xuHH+7vaRvdlulod+2BDj3IfDEiZ5MbwIzyYGOstv3ePm0X3c3x/c
54LYtrWfr983fABTOW7t7eNdz+NziSL/j70zS47jyNb0VmR6D96Yh2u3yqxjyAlIzCNfwkAAjHme
Yze9h97B3Vh/QUpVQIKFbN1+rSrJJApMeoaH+/HjZ/i/q+2adeftWOel7Z09xfbumlfturLtXrIg
vlr2rXeGJVm59sb1LrFDu/1iYD5fqj8uyJ8954FvlRTCqEisVAz23n7A5vY23/txvbKvflpmHg8j
euK4Jyu+hIfd/fwbKD/8kM++woHjNSNvOA3LVD9g3vfMwn6xa/tr99x1TrZbrPXmK7sFY43F55RY
e16FeV2tmHOOns1yCrgPvJzVV3d7fo7BZt2cXwW2fc8qWvFOOCW8HbvwAau9s3/Ysu16e769et0G
9uvV8od+uzn/Gtk3s/0tsLcYO+zQ+RW/fH1lNWLzN87ZNTaWf15urr3rzXcHk7+5tm84RUbbDuw1
W/X+9Ozs/my38W63u83L9SUnhXPJceB43rVrP51yEG0uT9xrtqjt7Xan2Ozdhql3mdUf08yTf2e6
OVwZkbNls+dc3p84G++Mrf7jN95d858Xo3Dtnlw+PLAQnZcjb+Rz64Xn9t56gVYqBIMjhlPyhL9Z
u+u9y5HH1rcdd/fzkHOOrANwdZ8aTYB274dNesPoC4ZlTKZjf87+Z6stoy6nd2Wzi+xvy1mPuWRf
bG1+I9ZhdbWcyrxoXjz/dsUHtvYZDsGKf1s+u92uz/jn5ppJc3fO5Q/HhmldLacmO+qMnbv94S5s
djs25LLUV8saPF8t5jS0Nywhph9rvXKxxyfLa3Q3D3s8HXdz7vKZz1/Acjr8c0PoP5w/ynJ++JjQ
yQ+LROeiQOEzD2mCDiGk1YjVnCrifKyY6rCz4ucwVH4sXGSyCNrBa0bSsKe2SaDDsdfqTTxW0ykC
v92Z1gXaOiSPQdP9qKGRQWv9kMC3Q8OmC7YaknoOnvax+9fB3ejH19Ep01huRsQpP6SJzVxG3RgV
r2IaU7tRk/RkRGlqFSE7sP98gn+U7B/OMB0MMv48dZWELN8vNVXNoHJMuNdhXN909F2jaqqsZz/Z
QJPYaEX9tYuGr50E2VD1r3OtexipDpwIxlVtsgUZdCx9tJjZgy9EfMUkzmLJdDgcFnLT/Ypgigm9
SJRqS3nNkOZPdnlDBdoFsuZ5skqiOZOvkOuNnucIUMiRQvJfTL6u64pIFTm1rOgiv58Qv57lDmX2
3qZqH7yCXhQurV2lW4VxemSj/2J1vxvqwJuopEkOp2XZha0ubBMWxCkxwu6ID/brUSyuTjQZLCGK
9w9Uozji5yl7qJuDcCVbo7AqZWRAP19IvxyFaLdEeRYFIvrBOrIAYKWo4rKOijj+imBNcyb0gn71
+Si/WhxU4bIlSFtRV3fgHFEMG5R9huBNEknxus9wl2nWlQIvUIP2VCwR3JK7stwpfdzf/vWhTZkF
QS23/HGjoHqTS0OG6oNCznQ/StrwBLJK2KLCo11kCP6iaqvrF1zJj7VtfJxaehoJg1NJTowTk/D+
BQoDZTdCHSOtZqrVPk7yYhNazbFKmI9Ta1KdxasTTZG4+2EZRShWvS6W2WSjmHAl6tpTr5o3/qzv
esT1kNNvN4ZaH3EuF9fx/V4nUSwj5ET2W6Z76sC1pDV8IBuST4iCoCP1YJUwWzalpES6g/p/GSKn
3QTUxqCeHt99/jrfn+zLyWJKhBOoNaUqhnLng6EpbKbPP2FoU6dXThn92CvKsPLAUNKH2tbHEkK/
mF7GU6lQoV2MvqKDlTtJs68GMlKF8CkSZ8wLfWNlneCOZVJu0OG4QYe53ICKOIZn/mjPlnItSsjp
+mH1HBYyhKCg0a1B/hq9ScFJxEJwE7WxViXyp+7nc/rLoUinoNGB1DSn9vuFisrjYGRCicBZStmk
EyI9lZxHZY98bbvosH0+2odtoZsc19S7smqXUsqDQ1sYUbYxNfpjtRFlNaFGfbRMwNp+PsqHdbL0
ETLEUpyhAaxf3uub+6vlc4meUQhFxjgzGw/3PM7dVA+1Fzr3TZRqy1hdfT7kh2k8GPJgGpUUeQYT
3pSDEEfpSmryGhtS62ZV2h95uA9T+KNJkgpUHCzKCvWDoyGcp1BEsDJygqnqtijJZQ6d2/mRZfFx
FDJOFElSgsapClnn/RSi+d7HRoWGjJU0mleF/Yyepj6vP5+15U95a0twX9hYbC0WuWyiE/9+FPrm
JYicFCJ3vi9ejVYP0jLotpNi9DZ4yPGqL6YjQcMPQzJjhJSXprqlp+4wGp9KhjIqDW2uUVNL7ghd
RnOsohUuJHQvzy2zXdSEp9b7/EGX1//uQQmZ46ktXSEMSljy/YOm49D1YgKms11FducMXrFW9rIb
HhnmIDakYzPej3Nw7OAwdnqVMk7pfr3LXcho9svu4unzh/kRKf7saZT3TzPqTYguA6PIa+o9bUhr
nnSGCJ8Lnc7RPIqi7JPa3gE3sqf7z8c+TAt8eMJl4b7d23WSqvUCPBU2qjM4tCjaz8be2P3Vo/Vw
JpcN/2acMc1R68oZR7301xWiR3e0m+38Iy/s8IQ5HOXghEEsKU6F5WnmFeQ2B1lnJ3fKI3v5w1Xp
cJRlT7x5FiWqJTVe3te+8r4lzs2rtn66u1aOeJPS8to/WxYHZpc2s3SSIoapPLqCHNSh7Duk0M9n
x7hFXX17ZCUsa/mz4Q5MrgVPHPPBcIPzDUl++zm3d9+d67sjw/zCYLzduodpk6zJGwOh9uWp0Cd1
SOM5EB0d09Xdp/Vj496i5HjshR0xF4ft6UTvSitcxuxd7nZssMi7n+3n27PQvmjcJ64FdmjHRw6W
Y+/vsPVRQUJNTpf3Nznf5pW4hlfqNavwLNr6drruji2X94HzD7ZKPrAiiYrCBeIPy0OGTsb/VRs9
diL0x9b/slU/WSiHxdSqACgypKbMlnLAK71Po2pRd7s+MY4907G1cmA0TCNuzHzZaKb20PmbCJJF
KYOizROE4o6VAh5EHj9O4IHxiE1B1pCD/TmB6TkULddYQeh1biM3cgksTxhi0f5+7CkPIuofBz6w
J0OQQXqqGFi5lnfNXXFW7ZRv/gWJYKAo5dN0k++ic+VCu/n/3IoHBiZox0gvlhWjsGbQxWJ99hu8
PMe3Daf0ci9wTcd09CNG+kO85cB+ygeWZpLzJG2WjUFp2CraSO5N5hBb9e2S6S1Wsn30HP+VAaBU
i7aKRcuA9uf3FrtJzCwXlyVbeZAw2R+Ka+E5qI51kjkAli+bC3gj63qtnlrbI7P8K7v6duyDWUbt
b0opXcFXcQdPv0tX4WpYTW6yarby5ljY7Fc7hkoPyklod6Bc8eBCEIMRiae6bOwaNo8ooY2CeKg6
vXZ57cbz5eePdmgIltwZ/UwytZH0YFJO+n5W9TaS/TBVZ0dQWmWFeiXMC6mOIOBO8xETrh7YHIai
8YYSTDrETQPV0vdDpaasj3IP19RHQ+iksPKcdi0lPWJDD2dvGUWltojbwKJlchhaUaUJLFODGGWL
Zso5kuDGru7TxhEnOTuPyyy7pdFcuvjLs0gQh2sVTjvlafqyft54EwUyVnVTQtIGB156qOZjU9U2
uwQmlB5bi4sJe2u6eUDucMRu6JPUaI4/2AewEuvZMoTJMfI+txyUyZpbpHlRuKy1QkluUqlvkePP
jHKwqTloBBvl6uwijSf/TmvztkDeqe/7bZXp8iV1vhUEyDoqTbsUoVp+Pi8fnG+q4ahaogyBQnNL
oaro/cSoIM7y1jBAjEt9DxFOSIMJawhRIHTHRvfpYdG1foxX8Of7p5qasOegsQLTlajbmldxqejH
9IcO/cvlKymsDwqPEOKHMvn+KwlIaEaiVI4OAKwEDIQi26DCskdKMjT0ZMve3E2lzLEb9eMRq/lx
sym8NBoHCAkTpP+RZH6zTNDZF4aJ5l2nbs2vFWW1ty3SkOfooR/r3/nFSEujs06BJFEFqqzfP2TQ
LEBiS54RO451ilxpRXeLKUbLnQqi189f8sd9TRSTsBeiTrTSiofFkoEhjlmB0KhjIFTotfUIfrMK
jtxRP1xyeG1oXig0y1DaxxGwPPGbuQvITyjx3PWOL4S+PcJ7t+MsUGwWVLaLurnwjNRPPVmM1T11
lumrlk3SEQv2cevxHaiIXprJaQA4DLZNcz8ERcXuMiFt6F5Q+MK1moh0a1gtSoVb4BII7f3l2V3s
GP3XFGFLBOvfP3emhZlSpD4ySE2BPuGkJqssM5TNXx+FtrMlX0A1KDom70cJhp701BT3iPBBW0en
EgZEMR0rAP04f6qo8CASgbWlQulg6yWTkhgtJbtONJT5PlUbyY0EtAEHtN3drBv91V99qqWall4X
kiCsHPVgzciT2KSz3ELvmaNgFxfCvPUh5h25JHw0KKasoajBQ5F1+9AOgiYLWb3JbBxDiHJXFFEn
TEHobERTE6il1QZ0+8em3/pC80ex/H88j/8ZvBYXP81+8/f/4tfPBVKcS0H/wS//vo+ea9799/a/
lo/947e9/9Dfz/vXuu3q19/2T2Xz26rLX57aqMgPP/Puj2CkP76J+9Q+vfuFl7dRO112r/V09dp0
aftjOL7z8jv/X3/42+uPP+VmKl//9vvTS8bsRE1bR8/t73/8aPvyt9+Xt/fmtS8D/PHTs6eMD65e
X14B6v72rz/7+tS0f/tdUI0v+FRLYffSkkRPOMtzeP35I/MLyh30A2A02WPq0u+ZF3Ub8jFJ+6IR
k5No5tXI5RED/P03ttrPn+lfRELwmAISUnTDo57050S8e3n/fJm/5V12UUTgZf/2O90bbLM3Z/tS
+c1Jucg68DMcimWpvTFy6lTPZpMRYhxrqUbmTdIH0Ae9HIcnQ98P1QsAIss4o2t5XcXVqW9q6xl8
rKQ0J4hso7uuAUJA0sBN08faGFacRlsxME+yalzlRXE1x+1pnUce6JF7gDfP9Vhw+pnAq5LytTHj
XeaHbi9kl0NpVY4e5I4GAUiQwdQqde36zbAqkcQRreFR1vX15Id30Vyth968QD/ztA3Qn++U2S06
66IrtctwzFCLsFb9kK1zXxEpwhVO9bFeB3K0yqhst/VIfNUS/zoQlA0t4TI4JXHdytbjgKjoFEs7
mdWjdOp1JaEArMXEXdV1Y0Qb9Pg3sp/uu3Tcopa8inN/Z1SpBdzDWEO6ekRRE9AFLA9mZldoxWp6
Hcp9q9/IiUEfBLej7i5tDTAIBQrtc73O0fRu24pMuOGg/LqhMG8N4uqsDhaqspKsUA2+zcXwxK+H
Anl88A2524DVjjmV1PCrIvI46q6IE3cR8heEhhyv6FUCLPSoA9uAYuXwfZpu57hbZFsc9Je3QYXa
ZCPbAAd2hlo5UhtuVVPEKzLcYn4yMySuJQU5+mKrVtplED80+eQq5byd8XEbhlSlXQ6ZQgyuSnFw
6uE+iMZVpBXrmtdpnAXkhpoA9gr3fHNCZbXfG1bq6IqX1KKb8aydgRh/HXpir6xLud4oveDk1WM9
7OpxAKN33k0vqGg64nDVhXdhez0l3+kTWxVGvTKUr2EDnTDeCemVHDpVa21moVknur/TW3PFVcaD
N25QAmA5YTVey0bmmWL8CBR97Sfphj6609Gv9n2gumrsjw7UpVXjm+cZPRd9rW1xO+6TsLyAPndF
4fsmojxXAqseWbzB1r9DJtNN2/ys8cO9H7RrSdHWILEaty9BqTfmlh21hYe0Qul9a6Y10lX1ma72
685KV2XiryN5QgQb6GmTtbw48Vzuwn00gplLEhapaJ4MVugxAbel3O6SAi7jrJsxzILRmQaUzOTU
myblJTLjVagFMsrNtSdZ42mmzpvKEtdWgkB85VepTVpsnY7+eaooO9lv1iqN7Bnqo445hA9VJO8D
1dr4EmjatCg3YZqFazK5BpoMoSsGyl0edQ/B0N0rrSmDmBHomza1qzrMTBRmLS8wq5NJLNda7LP7
ovupko3taHVbqdOeq7BheTe6h+zCE1DSGE8tgYHViPhQJtUBUJ6vzXZ6LjQB/ya6xugYDhTdO/Tt
AROpgLISYIFdB0kwUH3jHpRFNXuDlpiQ6MxKbr8KkWr262weNmYzdWtktZ+tvm08MOkl8tdWus1L
1KphkDyXfiXYstjHZ1llvuRzcjMOhIWyKoHa1oihq3bxthCqaEVwG+iPEGffZHjyK39o+6u4nG8I
eiAPnlQn41QTdke2tgLfg+VZ1YHsDbmyCfTE1awHRbss7hIgRylSDK2ZuzEEOUOOyKdMbH0tQwG3
LSBRtBjRxmt4QOSiLuShXzWZ3ru5JX1P+jbepomy7aPZoxS0QYi3okzc3wQjJ/sg7FEc8aCL0OsK
4LjIBU+dretakE4QC2jsLlZPtAFOAuL+ND2Msktu5REw6j7RB3Dg2iZuBAT3R7fI5++WUpaOEPfw
Wirdpf1k1ebzS442QKlZW8vStl2fX+hAo+0oza8HMdroAzK7WX0jmP5az/172OIrglKwEhG7L8SN
lMYOHJ6zxuj2QV/XTiaMSPJO5OA7dd2Ts4VDhsiwZD7HU3uKuhw4IvNbSiFhECX7IO0vYeNB+USa
Np8fNakFCZsquqcH4TnoNxogSsWika4F6NPXoeRZiWgh5aHNilunwrVhZHttLtWfLvm/PaA3HhBO
+VLt8h9/uhYfXKDr1zqISq5tPx2qxWv64zN/uD6K/oVMNu2bOCv0xNCA9Q/XR8H14UJKtISMN1IX
SwvTn66P9QX9C3wb7gT4IvSk4UD/w/WRvmjcKynqQyGMu7So/SXX58DxOWjVOYx5/Y9adZY7zFvn
6nCMg4Tj/7Dp6KeCzOE4S3uiSVsQjW6HjblLJtCYp5gkYJLmCxzQKlT67HLhJS/M7GtXlyJK7VlQ
P6pGpCOcIg70dqej3EIxC0Ipd3yU0IUNwJ+s2McUVwm7Ru/mB9msp9jW6jT5bllUXV1x56wmb0TB
42rIewWIXAKvJX+Mh9kMtqhoybNrBVVRnQ5JCtAgt0DXBDhFAs6VEJmlgiw4NB2nqLTknh5sjrVY
qjNtTbtcY22GUISAyXdJJKcSiqpzgK4g8khQim1eh5qSbiQla2sbwHrceapSYVBzaVbBetSo0XR0
pKJOmbTaDf3QZWgrtTQSH7aMQj7pmTu0+fVKehEDuHJ0gdeDVw91dBnTNIuEJ12z0OYNqaudKVCF
e6QL/JlDd+6rjRma+bzLdeQuQT5kweiECUgHFL+bfrS7Yq54dmuYJ0x2PDwU1hCNTpWbwrWYB/FW
1lA0X4pYrD2693rlDBKtj3YMFnjbl0kLN0lplDupLGv04tFOKry8b0AwTWGQPumcoxSpTfehWYzE
vK0oGmjRf5LKoL2R4LMFjlGJ43XTCHO6joHJFl6d6zXYjknVRQ9RbBktRKhwqt0YQnimMTgSK32R
3qpTC7XJFHNjPWcoSwPCmAZgUVUwnCrL7YB6iqgjAC12oJrMrC0cgJHBXQtWO+BIqzsQ65mq3I9t
HsHGIgZ4DSUKT0mJY8lVQJoM7oSDeNoHC7mwapV5p4Afuy8zC9BEPDYqujeqaD0rNRCyxS9K43U+
pPOlOswIpNQD4GM70IhNQC5R/chVpElKnYYQznWTCd1T0ElovEqjpOS23vXq91m3fDhCtIuntmIO
OViiLAxM0ASNgJfWZQujOWvDU8RiIttHGQUMOlGyy0Ezm8rupUg/mww5rG1BnAP1xK/mPMHTAvfm
jJ3QPUe4UNHP0Mu/z5a35wSyEoRh/vXZ8r+yp/K///e7o+XnR/68VVtfzEXTl3gYd2tCqtxp/7hV
ayo/WoKCyBqJFKothVR/HC3qFwL0/GVQYkm4icv3m5Ply1IwbFhoeujIGvC/v3KyvI/OcNotpxcp
B0KUHHBEXt9fqQGI5bFMMwq06w5iRBiDhMaN1azCU/Wa5lA5zyVwRrDRcht3V+5/rqJ3IZq3t/qD
VNnyDRDSJNNPxybFNWhJv/8GpWD4XdKq+EVVLKg2xmvwN2A+kASj0/oBIJIcuhG43wctLiKEYMFI
o/+iVJHXTMqAzu6Evve6xgxDuIipJXRUVHC+vXmrfwQj3n7N96fjj29Jz++PnnfNJIVx8C3FKE9q
JBdGuwLNfNXSe38DFTZefz4K9VLvT2H+A386Lqps4tSgvnAQkwuiABhQIM920NBnbBtSwzW9aAz9
OW5V027kUQ8gU0qIw5m+WV6r1jCet1Sy3phmg89dmJGvO3FVBJMnNKQvKJlDhPm8TEAvOk3CLXYV
jBRynQo5DeAXPl3u6j6iElu+VgtpmjwggJMFLM6Ku20gFcrsiTSlVzs97sX5DtM2E1Hp9OKe7FKu
cPIkleWoSYhuQgPCB8MncQccoI5RiCCWtX7J2dFbDjzDKj8Zudn3qzpKZpJ2IP38lVmpvr4SxyS1
3ERTytodakggjqrk/LRAIWc4n2J1JksbxGly0YsRfzJZc6MBQDyjXop2BGUdza4xQ8O/y/N0NJAF
mBOw03Lob7jNWvI9tVpVu83luB1hYKPpu5kLxC0fyk4gWhAki65LWqkkjqIGHR0bYmcEaZzy1GIt
1IVYwyOT/WjbqLBVOQ7bZM+CLVPHLE0yIfVgUBvQtOJQ41M08kMWByXBI+q1A6iwSgSGzuRwRzTZ
pAR2zpB/ilMLPeFoAA4OFx3Vfa9psllGPGTWz0DcC/fRmMhAIK2kzd1wDkzTSyby954aI9dt+9ow
tvZYW2LvZmRDm5Vcgxe9y3F/rK0wxDLSCEkV1Q4F/GJ5F1Dh1p5144I1j9tavdGBkalenEWCtTHm
XtS3qTCb2nbwM9ivbaeX09dshrxyw+ovB+CRpnlb1opcbBt/GiAR07PbeYpsVi9aq5S7LJHQ3Obk
IoZlmj1lExAJLaB6Arc7m3hYp9q4BFR2izDOYyJ4qhpdkJAkjdXoi7qZHKNi7SRGjoh3IZEvtGna
GIDKxrFyg6euEYjxJbFyxYTb9B212Wp2xwUzewlAXps2KGuCbGrfqLc6nGofgCTiyqg34P2cSkOe
Tm7TzeaVLxXhQ0yK6FnMKrHejmGJS6rDO9+IyhwKZ4B1cT6FDg4z/goyfo3SJ49NlldX6VTEL/RN
tNmmLEblshwG/TIsKJ52qOisHwNTqkdHlhp9JwaWMV6TW57YEk3il8RVEoIeAwVplScaPklRpbBq
DVakGC4Biya7KySj/t5DANrWNWXvrh/7oQj2uhU6h3tIADm2EYpoReO9cEZCN1xczlF7miQIQ04T
cyABk5Yr1QO5OmziGN/Bq8HarHRzktQVcIdg3bbL9becklJEPBZCnCvC9wLRg1SKW8uq3K0HnuZR
SbUxdSofDLejJT0vMJpoUHHAAslssBrm3raJemMCd2Ry621K3yKiH41D70aT0Iy7QOwWdnucG8gf
1uQXoGaYkisiPg9eehnK6QoZGaxc6nyVGEChC64yyizBBrnSK+Sc5HvAPOC85MlqbtXYCG41IHTf
Q9m0LvGDstGZo7qfVxZZ+luj0B5APkbfEnSm74so1Rf9ZNjVbiCgYGcXQSOhYOf7+rAxyjE6I5gd
G644h/Ow9pVBwr0kxkKtIHihimQk/UEECwrtW5TNqgqhqItvJF8xBPjzcy8Q0shn2YMmmmrEEjVu
CW3aBMEKMk2hOpQKcN1HYcO4k8zRGtZGlNUnkUY1qW0NgZI7HGBoX2pqGQ6ONkXFcx037QtOooTq
bkhfjNKU8zehn6NHU4ABux6V3iJ0NAzPkZ5e+vJQ0TLfa1qM5nUmn9aIpbnzaHQXk1VW94UofpOr
IKIUhCPnUU6JLgXDFW58+GzUlQH3twjXndQqIDbm9mWqa2Wwq3EyIkS6C+FOntL6kRBPaDlKZi0i
3lNQPQ6ZPJ8AUUbFUwbO/rUz5rEBWtO1hq10cvMNhl2aemEcTE9h1hDXBqCyCmo4fAkQ4m+ttYTw
lTi6jVTDiB0z6vzQNme5eCjh1UHhZpSzls1JtUyjpPLXSS9aHQan2Q8bpDfCydHbLnnVYzmjui4x
WL1G4gOt8o0awn0J1NjAAAXpxRwBk0SZSYsUCHBKfp3UcVetar8qHoJc1skIDEZ6l/czOe6OdKLu
ClYjNazgQD0fCDi9KJwZC+M1zl+QzQhCRy8TcuES9ekBpr3RUi5k1nRehH23lMbLgbhDRcm8GrlW
WNtOGK3zpPRbzZGNEjqT0fOqnakxcPlnuN/1XllIvlx8CVtBJGZTcysIoUkHMurLQ2J2s1PPYf3a
AWdEg6wo4odWFUvRToQqPssBc150YmwpXgAHkXCnNff3uhktJtTsTCJmpH0EN4vD4BLssJk5llH2
kgtJRs5PEyOtuBi1Bq5gkY7x5aTMzYLIs6xHFlVa/MwK/vvy8ObygFQ1eX88uH99fbgq8pf//j95
9PT2BvGPz/1xh9CsL6TVyHKTSP2RYftneErXvxBaQhL1z8AVP/ozPGV8QZoJC4gUzdLp9uN+8Y/w
lPKFn6GixJZnd9Ew8lcuEeRyl9z0m6gOQa6lUl3HfZX5izq091682fZ1DrsXtHs1vKSlWWznoK3J
pClcontjlCJAd8G80efyRE1lxct6ybTJOXZODlzjMdGy/rTou0hwUwPK46yG/TbIQ20n1k26Nsbq
ZVTTjjIcYWulY7ZO2GvpMIYnHNwZqbbuSZuRauJwbI27sgFAnvUXut5siyxeW1CM+nA6rWCwNePw
vVGse3GWDPIOHC1TfKqV4fNobDpT8MJZuVDJL3StdonuySLn7nAegH49kwb5ITIjT6uSdZWYu9ks
n9tJ2fl+tw8rNqkw0V7UXABuAdHWGXHr5CL7WIWMm8a7MErdWv0misE6liRXy027Xrpe27JZx3Pu
tajFRTEtmHJdOvj01pNitL1n5IJoG6G/7qpnxHTu4qY23DCUHyjmlLZVO9/ja6erqK6mddlDseag
64Pepbmk3hpTnqx7LgNiQyYprHdaF16PlQITVLenLJWvDSEnn2ZMN40UO0pAki7gKwz7BEiwHvae
oJxparfScm1by5nblfBv9NspmynUjnrh1Kott1KLddttCgMydZJfKr3/iNab06Csrpd9aJddfwsq
qwFLXBPFU1obn8pyBkpGLgXIQVA8qxIWtk7ZPELbwTbPWQLJnaJpj3mkE5mapUvc6vFrIupojnXT
wzhop4Q84HNYUvxNm0MOw0F7CmWqAatAe0I+b3Ihc8kU7En6uhplOntbbXRxUkjThlV+NRXRlR6s
NH0b54PuGEGxC4gtZnaY6fVpqWTDldUrChc9X76Q63G6Dxpl2lgTUNdJmFaWHoyr1IjgQqN9QRpq
9FFp9E98PVW3va5EJxpuKGnHB6Uyh7NabaItV5RkJ+Zt7FLUcUNO2cFNVrdDFDUukrfJqhsTgH7K
ea2Nm5oqHq2ZTmVkhsE0NgCjCz89Qx8vpdkl3iZRDya0lL7SUPe9FPJ81+bwjXE2b4lhnoGR5/KI
UKqxmoS5uDHl0fHF8W4wSkDqUpOtCsvsnWTItqkK31EWSnWPZjJwRdh3VbxvzYj8r2iLg1Y70hCs
OXkNp0qh0Bt4sq3qSp25aQbukqGL/0PqMWvaC/SOXoshvUeLEyXmTphczWzPpjhyynJciNjkRZ/7
bhGL823kt/dcKJp1PQSsw0HdEBa+1ibzicBafZUTPQ3a13noH2vq4mwljLZlU60bU+ntBhV0B/FA
oXgizngnRm3wMuuBfhaqXHoKKEukDAsyeOKgcD7PKRw/OIpFcYPzBCF2fOEMhjJD9bX8QFfk9Wgx
MVweOzkk+EmaKAaEGxuFnc3IOUoG8WU1U2onrtVVwgLoNf/G6OneLnH65nLjl9ZeT9HpnHDV6zL3
IKbNFp4ky8XOF25lq36bzeR6AJnqzEFn+7X1oGdrke8hapeVaA5LyUIEXJcmdFBrk211xn4SxsCJ
cXYc6p3Kld7h1qulnl1ls/4VQ+ro1I37/tck6FZhojtBKm19/7kl825JC5Zciu8Syr+0tlypY7Ca
m9ETq3lXGtJGyfDaIjFx8zbg5ge59yGuV23fSysxLU+bmBVVxdZLMwmuP+z8dKBrvhcdU2jsMIn5
2t8yIT9Twnbd1ek6gmScNf5ajLuVEHKJqMRdI1Vri+TdKM9eFJynICSnNLiM0FBzkmLYUTS0zTp5
vi76ap+PT5WRnGZTfyZZxcOYypdhNu+M6Ael4SQfgJr5cQbVk3o61KEjJ5SjK3/kJlUZQkPKPMKZ
V+C2hkO6SjL9JizKys2l8i4xqnOzzK+z2NoRSHUrTXQkLtJ9W10UTR44itx5SWpsYiPkUjnpTj/F
rxHR7rYmPU5A7lYOzGukw5zE0su9VWUJCe4hcQI6PR2taxGGm1mxmTHEm9BIL9tMvwD+vq6a9pZE
YXyupOpp1GXrWr03Z9+RhOYpGId1pc1n3SzfBIW085lpW9XGG0PAlul9cyVqtULusf/WNZE7B9b3
sfFPsmQ+S9X4SvMpiPGnPKdowpDWsbCTlm+QImcZd2QjwlpewzQnGdxEr2IbngEwCnBCG9EZkSjT
Q50UC7mRMYxc0HQ3vTa0nZ2hLLb2y/5ECxQWXP9tnqoWrczsIgS56xpsiJWcq/fE0DeiXtzSAVx4
pmruwh6QnpRcam20Vrr7CCvqdD6FBlTIXExTt63Jrfs6kz6+WkMc2f+XvTNZchtJ8/yrzAugzLED
xyEArkHGHiHpApNSke7YHfvy9P1jZtVMTY/NmPW9b6lUkEGBgLt//7Wi41Vk+cNQBawBeoiGUZy1
ms6e4mn0yvmC8O8RkoJibZVHmT3bl5EOcB2o57FfQcM2HWWW+Kr77RS6rXutDe0e6RB9U4N6HAv3
kYzDcec39Bp7jb0zxXzOfOM8hGFK/0wVaUtfhjb92HK1N1f/1Hhl0hLql97rdkz/uFIMkVD6218U
MFViMNw+4MYdEm9wvtmpdp+DblgvFpogJ6x4Trc9hEtSZjStd+ol3+b2Rn8scdUWOkXIAiGWX5bs
P6Y6fVrT4kfB3WxPX2GYIYWx81iO69Xq+znpM33DPD3shjxtGLZzFa049o78wyq6m0Ig0Ex99db8
vfS37mZVrX+w5/6Mo3YXOHDesizDjzGwTmtrvJGLke39hnSJykLgMzXLXR+DHzSZh+5Dh3A0HEN3
xLBdcb7u58FZd6Qk2Aenbv2LqeRJN4wHnR4/W8pbuWNSp2Oz9MOXvEmvBEu6+1ZzERcKeffc7iKZ
fLaQxvmDp2WLjbK8Iby9FdninVKfr7EqyxjUvD+B5Iafme//RKeyq2dDR4Xh7URpv1ZjQYdu2Py0
izS4uoaqI7g6RmARd8JG72pWUGisaR69B8TVjmJXbkH1MPvotvzG/HNEOlOVok4CMhJ2xmpfjK14
FXQg22u6PFp1+zZUjj4uJRjGEIyTpaOSJNfxzTOrazczTNZ7OUzjjfbf/DLlgR2RDhk+0GAegI2W
tMGbBsGTd51q1K2mfc6Wd+mv6ePspD8zY0SNY6ZzLNxh3vdS5RfAvgB43bZjmaU2Nwx/geQ7pGus
vb9lFxzoYK/PDShxVLTLvJeSVwjaZ7kuPQm5dsh/gaXs5s2Y3wqiUV9FN837wlrUc99O4UMwhd03
Z+Vlf/1wE4z1mTTT+lysU3AIwjF8KLRJI55ERf69CArEWiXq/IYu8M+iCH/bnkyWNOPwCxEQcRXL
g5Adv/v+a4ORzxikXIWCpIK476rhtPapHVMK9DVTa0KR/f3d5lItb+3gpuPONDP/SnF2G7GKPCN/
iLK2OsttjAit17dxDY/DQoXjtiuU4yRbQw85cbwX2yZuYpkd72xbEm1XhXugynTIG3ZPJDu+Kz/8
MOah5VbJO4BQ0R3ogl7jcGt+CKtJDETHdTNwH66SyM7mRbT2yfAmEZMRPu8DsxRRNXavhlc8BoY+
h7510M59q4dFRkvW3nSY7zenSzLX3S+bZOcOgQJn/WI47hTRnz1fiNBEi7O16xGIGcS3sV43x34u
7S5PfGN5zUV+8xXp9ZV8LvviwaP7Jw7HOr24S79xCgq3eEvrOxzpj0dmth9+uvgxJe/hxRpMStBr
4EHfS7+g8sJoyperb4Zr4spqfCWGctrT9jwfqkk1J2Hm2zXdyuo1FcUv7iR6VnxQvXnO3HgE9uJE
JYdrY5ljrM21PFNNcCR8f1+H9BG1Ir2vu5KTAfDujoBz7paggAJS2cHq1WGT6XmFPI0nv/eThZr1
2M0m62EB0UPaeHevDeS+Bz/83PmVQ6pHi4+tpR6b38Gmqt/USLk7YffpLaTQ+zklnf4WtOMcVWHK
N+Hax0K1MgKk07Gq1ogH0OYkn6pIzE54K1134dRgDxGr4/yovToHUcwwLsvQQbRkVWHcVNJ/6Bfr
WoIPHzOk20/mZPp7g6rz/d+PbLuWL0XFnhOk5XCah6A8yGbg/8EyXKSoxbEbRx4PW9+f9457WUP/
fAJacu4uUzeRltfbcb/x7Dq5kz5K6a4b+NX95aXHybN3g6u1rejf0pIOdE6rYXBzpq58aap1/vpr
hSioc+N5NfpTsc38tr5UdYxVhA8zVkHSOKoA8w2z5c1JSw67ztKoz9lEJDfPtgUcOPOQb8Z27Lu+
fS3m1XmHjtnA3Wsnu/iL47z7uaXPS+0vx3oqBdfW1dFk8462W7XnoVHqZS5XOw423b72vp+GO8FR
u4uceUofnWlTnw7Fj8VOtq365D7tvs2i4gjz91JWzNTAODT6nGVhj2EkNk4itp2J41/LlfRHrsrf
HxEkQycgFDQMNtlwygEAf8tN8pnWJQO26rjdRAljAc1l91nUN8J5H/3B0HGVjcHPJmcN65XpvIuM
dXYnCyvb+O6r0t7/vRjqfvk1t74dNTIsD4WlMjCtZlXPuE50JKVc3iiT4r/SbEoPfy2MTscKFZQT
74cMj5//+1WiZYVtkCVmrNb5vW/Nn4yLhIg5S7Dnt8IbeIVGcsE/l1Gq45bnu6lf6yprOI434jsB
6s1h1qZBx9fi2oka6kowEeRpvUeXUEfE1NqwPcK2yt2EcrnZdxv7BMk4sz728IAX9ului5zRhrtA
JnPw6yY0dnOjfWZ61i6rDIMnT1ECxjasjGShLVlFOdfpYs9h7wDEGttVUx/z6mYDHNQcajghI+2P
2lHK3BFT30TVVogfWyvH8zrZBnLEdTyLzV6SnFSFaqfTwn+m+Rulx1SE5TdXb67czUxWoJCimb95
YjY+fOWGmDkzg3W9me9D/eb7p842sscxF42X6NYevve1p51dWQ/LmU6MDQXlnNfHedr88SWcgXQP
FZ6rt1Y0fSz5sdgcpgAUvLHDL99e51/msIbn0WpUVATzdwCN7SlD+h33PTNBVPLVfOIcwjue5/7L
rPC7RNum1KFrcnlKJZqaXZgJ+zJUZnDVVe5nic4t000Ce8QTGgTpCQG0No5w8/nD6Fhdz/dkGad6
cOwReqlzD9U4lh/TGpqR5arxavY6OEslqX21IGliR48lRCyleTHBEuw/ooCgKUf3WJMv9m6Su/yL
DCXO33PVhefAv7vLhmIkdIj5R1n7KjX7szl38yMP/fKaEtXzMYmxoTMT8+MpXMCVcpnLOrbGiuq/
rjGZ+WvjPPZdA5HAifG2udt2bkCezjCkwRP3HKXaSxrsTGZ+3OEY4DYmX1FXcd4LgI8sEx8jQidi
usdxPteLqZxkyrv02SHg+iSnCdSqYWFFEVpOd8dl2P72nEVf/akI9v5o656TtJlfzbpQJiNyVZex
APMgcme1jXf+KP8Ig9L+Bq3YoRCdN/934PUOsiffDT7hf703bk/v2vpNCMHi5gdanv3nCrrgPAtz
fR2DEAn8KCZ9smelP1OEOx8G5PLvOzgJNtjauLlEaaps3+Ssc+6Wql91DgO+M8waLbnTlfpN2zAw
Z5s4+esYZBUqUbPvf6VLXTyspH1EE4BCYox982uy+SY3yLFrubhzsG/l1tq/JidlemA1i9DFWycT
N8WefqZwH/Rec0WT4H/5d+ZnIbSb+gl0WFs9kyaXj8US0TUdvqRUax37RYaPc7FUrJlOfqbLkhEy
oDfbq2Yr31mYMbvdPPviqfVkNbNEhN2R0YCAidkrb8CCO8vjxXaWPbil/DnxXg/cXEQOFdTTWdkQ
HlAlQ8lvhdc8bGIZIkmBw50B4SAEvRNRi5RdSMTsIleYxlNaMhFtOpgvvckRXJjD/GxaVnVcxRyc
qvbTzcPxG5e+i+quKa+o0zu126RRxKzyVDoHpX+mjss8Bk35yzI46+ihgaI2p+oEX0Tynlr859nJ
HCTfwsEubFv6IVWBRDXVzIny+3VXunW/d6t0ed3o82YeT5cLcsLqvTcdhMGtGF/mGeHdSJ484+Oa
2yjmUhAC6YrndAimB4vjHwF38td8FwyIzApQl6QcRKbNLm+ZchgEegsaP01JdCnGmi+r66SIFQso
mgJQhMFaU3Yoy4jdYjaO5WbUiRD5cmytuX905wyGzUd13HaddTRDOZ/vOej7wCPsCf2Acc2gj/60
5JzjGKaNlAdEz5/tvHXRHZT2dJ7vKusOemp7lT9hdbmcC2tWl4rw0U0RzOxS6FJa1c3pIlQ2HFkQ
BntXpaN9mbYw0wfLY6nGKeyEP8reJ9UH72/2NOHW1IehN9SvvAiyi2Pl5RjXCkKZwwwAj2O4Pnb/
spy+tmFTj5Q5+nVEZV3x153oLGfWEvu4UB31Elp586M2AxQhPgkTsVnKEBG1yKddFy7NQx1UwRDj
WgtOxUiCIcRX7X70g+98MSZa2amYlhHbhN0kCxGI59LqGzsK88lZ9h0uXpAyS4uvMVSMxqzO94h2
Vlu6VNpg+aELUfykyGJikau4QN3KfrZrydJ7NZtmuU6ta523rDHepwZKYVzT8sUp2IkiYB/wnWLJ
09s0pO1tVqlMEMhPB1G0k0qwdfe4IcPNdiL0RsuPVU3zd9ms1Ws9+UD1PIevoXmvdpkY0T4oXWkK
3k+48b2/A8AtxMS6k6mv9lVIE4thZUGyzKHZRXbJJwC3yeynvhxxeYhmbX6kBU4AzvmevMpC5s+N
N2iYOTMYmekNq3yYgy14m1ZQPLviQpaF6GPL9PUjFUfqWLfla1+65qVWcI9ZOKefOK7GmOGttfZE
RmB38oswoNBhkRDq7tC+zeBtcdapqUeUo5e9Gg20MqlI12NXChjWoqv143LP7MoN0ux3RrHI10al
xVu6DtNv2tEogkzTJSdhYw1lxuZhgL5tuqi/sZDwQTZ2E+jPKmTBlW4ZoOhoKgyga7H8QktbgqSN
dRAtWyhO3laeeVppyDXCJpSR8qyli9tRi98cxLujg5x1r0tkHQlsU7bApS/Ds+xTwbnFTK2PntXm
Ok0+cWpyUWcz1OKY4RwUo+v1u5J+34NyW2fPTWaencLaNCCI7J4WJN8H3Q3yyWRSIvvBrB2eQHf8
lZWWe+LIbVvokCFhYyMAq3H8ZtkD33e/RmOQD3TsBF+qUYWO1rV3HwFM2DunLjNvDL8dsOYUTIxw
owcTUOegxFHh1Nllme3w4JSYfsWiYs9NcYmsOrxknAqsBAN8/SI70Q577bjg9F3nQs7mMw3FjfHS
OILdc1hEREgnREIdrru5suOhkm+sX8+DQZin4YGhZ+6GTduw4zWnLMTKPPm76sv3Fd+OMgtxhWxo
48I3uuvodPb3GTLjUJX4ZMch9XaEWb3MvToZuk2IskrPmBN2IRuPYannTaz7ytjiGlPivJhX2ahH
QBAwnyJN4PSSqitOaVZQZ+c5n6ppD5sQbz3arB1lqfscH5xO/UunKS1eeWJRyeZBhJP2Dm/B02sH
xC7HIFV6wEpWsR0KV2RJXjekK3RrSnFd6NEt5/c3l6TUJMRvBlUxZJ/okNsfpras/RwM/RWrfHoy
Apz89M92Dh4rL5eRZ07izxCH3I27llXKQR02Kbm904ppnUfjbvY3lT8+d/ZUvwZyMJO2FvDpm4tK
xNnetsm8+DAaEXQUY5gpRLKVs3MppvTbhrYYoaGxHIoFixj0YG4xCObFlXmec2vt5ydZIRvrOrw1
yvYtkBZ0QgON5yAgYjpn05zGYSXW4aA6ZEVGY46/MVg2YOnwJIuau0NDQBhMw8oTXQX2BQ/3etW2
7G8eBU047ILJf+0mb7wUyt84aS7+H36pcOa0lhktnDkjrxEGwapteVgdne1DZ/N+GeYo0Vg15bee
St04LEV+7pTDObsXIeffwvu0HWUl6zRtp7JW3t5ZLaTOVUtoQ+/m5s3RxpiYltZJNYfBcV294d1I
F3s/GnbwR7VUw7Vq1/AR1X4BJFOoNyQZ9ZdYbGDQvpj7a6lNkQzOnJ/doHEfZjOnGhhkbzmUKre/
CxMf5lq4jM3r2vkR2UbMIwrKqctF8d2GldjLMpVPtbEAC97LcsxMog5s5vSPxSadDb7MTprZCp/z
brCfCvhRiBNbH8vU8JLNu8Mi3lCc08z53tTkjNY0DCXVMquvXHbB42oF64vt9txIpTYsJE2T/bMN
uHKLrdNTM8PgVIvoXuXqGYj4Cz5QM3Sxma/6GmjUgGrzZTyynj0Y6i8QyhnXGI2wE6cpxF8jwu6R
XijItm6bCT4WzrohF8q3JqYpUkd5rTd6elRtnpRYyVcyZfHgF61kQbmTAak1xeWW6cRuqu1XHpac
WCwHWgJs6x5vbFwye1WJ5dUi8b1xvqybnE/Qn3301+m1srHgDV67/VgMSOMFCv9lQ/q+G2kvT1qR
d2+hqNt9E8gDI3p+UfOMB+pu04O+waRZIVHl/DkhbzJGrkgTBz6WUQo+vDN+hurZAHdD8rP473fr
LqyCkvu6dOTDQroGbKYqxH5iJzxZ1ULL/SBt+bmsefDqUUundu6YNfgo/fxRapXd8tKZSZ4NZ+tU
p3PT/bck5f9yi+Nx+v/JUf7nH93XvytR/vrxf6pQkJqg1Sbwk2RcxyJwAYPQP5Xsvv0P1O2C4Rkl
uYfc5H8r2Q3/H6Zp35u0/mkBv3vH/5cKxfwHSCahmzAPd8O59V8ySf3dvvTvIhSX5F66ue9pKtxj
1n8uP0XXPBRI6gR17lNb/hS4LhATt7UbcwKldK1wx3XaFQgzYq2BgdI8y65hr4pzM4XDUxEW7be0
rfxHvTEx6MomvyKk7GlsSnyJSyhz6LcFbSDahHnZS12mx7bTE5SJMTy74QLK4YSFczD9KQZiOvVq
wKjTGEb7SQKI/hY2PlN7abfCi8wSX6oP8f6bqm/3a1HOcBtmg92VrVZh1h6Kw4ZK8QleYgPi1L13
dUw8mlrdw4cbd6Msx2MfL7EzoQwL88QqRyQgA+ceAxvruXHGibjkAmx2zsfuec5WFdVlXpwHGj7+
dKd6yiLU1+FjzuH00Jcme7/VchbNV4ON1mjlyTXnd3REgqHTrtJPSwfpQzd68uznfvhQy+4tG/Is
EVNrY/4F53Cq4WhsW/a0UYN91qupXtqifJKqLxJtd/KmJ5y8DsqFz7tL5bgEmX9aAXjkbhG2/Ojd
mhjWlRj32PcG4zAshXjTQ4EXiuPtBxnuOt7mVSeO0xRHJr02WRqDpBOMqRxK6gnbjLsQcAzeLOF7
lsGK8AOxbXr1lvhBk0ftyrY2AhcnlVtQhqrMlwkU3M3rzyGEOLPzJxRz1Ef7cxpZhYa7qAcTSZI3
IAh0g4iApfywUogcZbJEDykXTtd8ldZuE3Z5lkOtLtSetlFAVd4utDK40nYTsVN4bby2Xr8fBqO7
qyLsvbcYBN5g+DqpIqsRB0BBb2ULM22rfNt564Lu1VlsPOmtnT7W2nlha7Q52ULZ4nbqZO+gJNDt
y9oJmP1CLC/GlvrH2R/WyF749xZeCfmAmDdh6fae+Q3NizFaS1z0ptzbISKfatDVMZ8KZ9cGUxNP
3FzDc/UX5oE5BVFE1hceOnZVTu7eYEBZzymK0fxH5Q7gjAla1DBzb7K3iHzdya52CQhofdWvWP/D
wkYugQI1IAzAwgxgxM7Wqsa8Ao5SrrtbrNruvGFHPGMxD/jYmVWzi1eghTGfco7Vp9lrZWz3kBi6
g7DX5MR/BVQ2xo4snH1X9cC069T89tTWvqeVt6APX9dTF67ZXYmPfX12RfiEXqOKes6jL6qdcJG0
SvWgFnBCRBnr/eIUttoxRtpHs5u9BwqwEDjYZmt8R+o1gusjefYWm7ioxSpvqOqK72Xqh4Q3pPpX
benw0HHgvW5tv4nItdLioBpbvWyLbKedi+CWXsS2l2/T7FQXb+tCaz+pgEVqvvewBSjurYjf3iSF
M3q3QKdoteaxPaKPD/nn622Pvc6M/TKs0cnVQZ1sueOe82n1jpaRDk+wlfTOM6PbQdc+AEciwc8V
hWcITcb2uyvK4iVAEoL/jjPuEgzWb8CA9WMtcCcgNu7bB4JpnrfaVkk18sBgXLResTtWL36/+Q/+
KJoky3L7Sdij/ek3G8rlUlT2cbZqd0YOe/fXFbbmOta9cpBom9ZbhwHvEf/6ZqNOr7PPhfCHJzWH
47JzBtN/FU5GrkaVdSxcUrsfUF2Hpms13fWWqg5WvkDdGzYHRGXk4UH7wUbNfWVDPLgux2Bp5Z6R
cNDtbxQrKVbMsnheBtQTYmugVTHDINJdDYMI5BpKJU6LdHtskSA1sdOGWD7w8cqd8ufsh0zTlgbh
evF2soHFUJLzek+eEX/GgvMGcBD+rEi/SvekuQ1Xpmn3NYfAOJoMP08hVM/rpkJI4Clzfs5daD5X
ZP4wFZRWZKqV0ZE6awgtv/b/xFwK/Gk0enpaR9dKvBwzeWH2xrcMcV97yBbDv6FdWveOvUyczDVO
8n5cx72/ev3zYmJIEsHiXjCrpn80rdcdljXEHcFHhchXY1blsdNr+wRmOiJCJOEK2hnllOX/EiRQ
HCDtUW0vmRr4kSkb0fdZdmyY8KuW15Az4EON59g3Ygr8hj+8eZQPJrvlDg1hcKvTOp+RooWC0JVg
O0/EAD5jVyEseYFk2KsUqLpJbXNHcH/1YoRmnyyZQPfUZdl4GqzCeBrMgGClzrL1lwhFc1x6tX5P
RVddW3z+TqRnGVyL2q2vw1rP+6HQyG/CKvAYG9NheJ84AnNURHtymlVffqYju6M7mPekBMPHq4uR
52XdGvE0eXfVmqmKJDC87sbSoy9Cl0tsFH25E3CtvRF3Xr75f4TrYHonRD/BTwZENniVitvs+VxV
wBkBuczJOB6M3vk5NvbIQJ3rOEx9eVtyZVzdNewiofWg4pYgv98VMSwfDg/1QSk2NdB7P/0+F8ik
qmq7jii5jkuFEWA2owrKaddYVV+hDHTOrbAeQ3JrYj0v3/H39mc8M/aHH044Tcc+MD9NgZuBxJr8
m1i0+FUvjpVsZjG+s+q1aC3S4KSZjJ+slsplpVYdmX71bnr5rcWPG/dL6F60K4pr1elh32f2kSDj
1ywwlni4W3L24CPnexlDCnBxHVdrQMc1DntHOjDSI9eTxIi0B6NExyb9tj34Lsh/BVh27dG57fq2
auI2CxBQGWTcpLaljsSteOfMccqoMLP2k0wsEyLMdZLaM9cHSnqb8yTIjLLNIT0svZEfM2Gke5w/
7muWe2HCNhVGq2dvT3Nhro86D9UneLC+heCfrxDg9cEFODuYhcr31d3COHspmEeeeucVk+AjXQHZ
zQ0gjE1vJIjF78YoV3eDt/2W2SABHA/WoKCNtVbXBtqPrJkE29reTdt4moNjPeB0EnBi3Q9tf5nF
4D0Sjhduu9Gql3FHuztSPsYuvcsqO302RSE/+1ocVn/tUYxYXyMo1/fGqedb6sEPxqCNitQcvzHg
0x4cgvzNa8WNt8Qdfe1bVJVfod+GX3Y6Yh52BhzctUCq5YMi3YawIUm+gJDaESL2YGnE++bYdm9l
T6jEHEj8BM2mvGk3p6n6OU2Y3ioXtki2PInxuDKFmqn4bJoujZ0mIy7EGtGdIOPbbfmiDI6qIE56
M83EKhbjl2iKPqLfsk1AUufEJDVwzxIAkwnv/iR9AEHscjvAQ8o+87X41otqSAxZgHjjiT5zQJ1/
zOAg+w7NAPyDB6WeEcw14Io6ZtWw3Wo5eZFOVxmb4LnoOODbFd00sbGuOJDarA+vXbHJ/SCq5jkQ
AafXKS8OZRpmZ8eQ/RGVdIiGd13R20kwvwX7/eiMMdEgy9nrShtPYeHFiz16Bw+S6iycsuNHSnM3
5c6MmsW04qyCFXaRo4A8h+albcxvdKa/lb78NO4xoBph8s7QhYVAzbjY4+ztTG99Tm3Sb1pWFRx6
EPIpVGXcGsQS9K1k9B2IeMwyglBwtZNZZ+iPba7TuJR8o3Xt853liP5I5vmybdKH+rYFs3fmqyH9
i576PMF1RxMnzk0Ww/7RsTmf+VlKAALmQZ6Vm/D7k40keheoXkaDuzFfO+xqnZuBFYwsyXNvESHJ
T6Ns2JmBFt8Hir51Vr17OnxcUUYeWwmTYlYk9OSNv8RalLhrajQJZkWebpmR9VOgf5crs0rejN9F
nzZfo4nHcBf2hnnsDceLypIsJh8FDAAem0LVOT8GHTaXvpTV3jZqf28D9x/yIS9fajh6XDGCXPN8
eBsdmd3samn37Z39NpApVms18nfzGPWO/5BtqYt80/xm3VVCYRDkLMr1+9ZNeOe45XPPosUIyqws
0yJuB9jxHusnoXQFMDBBT4HPdTOt9DKUbvAChiz3CFrqxDByTIGFWyN1UeGJJARufnaVw2BDWiDA
ds6bKsU+H+opmSF4MM4ZJrc7BJblF8Orh+v2ZICIjyqfQZ8BfAo1PgWV/0F8IELecSsSiWQt6MtY
mn+u/UnzOiR45fQ2bgcSDsxYEyxz0fgIEts2YOK9p7zXE9k53XKUw4ZUMjt5zgNuwo33Ckg0q/4E
Bt2J8VZsS3tm152OdbeUrzQKk5zleOI0h5ucdtWCu4lwtxEQM0Uf+Bdq8N/unn9z99j4/HHL/7+9
Pdes/tn/jwPpe1n/76DKP1/4r+wZAgJovQXMQDJJ6/e9kedfAQHmP+55k0Tnwr4STxP8m7nHdIgB
QAR+jwEIXDe859z+C1axrH+EFvl4QhAm/F+GVUBr/pO5h8nIgYsj1dPHle6SSfB/mnumBeZ5rfFp
roSmPgUuswqBukw0/drcLJx5hOo8rmGmEnOQ8VYFDK89c7c1lsfaH82f7TaHpzzI5F77HPJnCbiH
MkTuCBfhnNO1RWLPeUo+kvNGhBIahqqpbxRXZA8S7TIOy7I4dmT6RX/VhwsJx+IwgiHo7Y/5KJ9a
/MjIDPLHKR/1Xg3rS7vOmAQkKRgqMGK9dJ9ECixA2kSQ2XVnRS3pBkgQ3f4dbqt7GIiFQto7ZydA
fEiKpXtvWTkvhuicP1z3r3WrJvmOX3sojBVfAKaHnyS4OK9BEW5ExLnePtPub1fVNw3vdEDv6dlw
NAtI+dBw+CfC8siJsoBxhBjh9HlajKB7yjPpR0sVEl+9WCg/13W94Wp/xK1aJcAD5qE0S0YdOs1/
TLRo3HfDu144NCQXUX+0en7tCd3bI43JH3untyI5Ng2uTNOIeh+gvoAj3Xmj87wYYGFprYkxUEXx
5tKF+ZL3jZn0Xr1fCYbc2RayY+k3DKpdzSBQt0nuVD6EaHebgo1YtD7AQr1t78LzjZ2BVGKH5rOj
F6WvT5lHo5rotIQHy92XZh7K/QpmvqOEiS1GmFUCcvay4XTaOQxiSaDK+uymzQlC2AHP0luYzEKe
CaluP82NpG2jvc8sJlZc6Ae1wf8DTY0GAhJrTH9h4xSJHsb2JTCMDxIcktnzCHMEBKn0+iQxPmIs
NQqYEg4jo7I+LeTlO02gIyTl+D1Y6k+j9EhEXD6dNOe+HjBbhlIB8U3deV5akqAJjMOBSmXgcofY
W9IDdiuigFORpyjWBt11b9J3tn0wmkglh0+b3/GmDKc7epXb/9z67ulu/9x1vTu/IQLtMKIPP8BQ
3vPFRXfd/1lsIHwIrA66CW+elkvx7C7G+Kd0/J5taIJg35m4Rms0cTC5yKUnoiNBx2v/klcr9LXT
BdajCNPm5tQ9Ymc/J2PhcdrS6hFVRl6i5nCK4AMtnYfNy1s15gapOkfHSxn+B3vnsSQ3kqXrJ0Kb
Q7k7ljd0RGrBpNjAyCIJrTWe/n7I7rHJDOZkGmc9vahFV5EeUO7n/OcXxk3pYgWLysUEriS1DyVt
kDpKr3KE3+U29DHwWDlhF8hPeWLTecQ17QTPwkSYXgBfit3sDkm5QQeVjKsJO0DnKvG97CYvyqC8
hgUbRS6SE/BDa4O7RlLtoK2EGeOjnJoXgNiMftaF4ydrZcxtsE0gMTy5TiDvxk6GLe4HRoFRpDIM
Yy0zJgG0p8HwFVFZH5w496ProHWU2jdtMJ98wwAfyWwFtiTmKOt2JNxUfG4VSNEnXA3TCou4YVFr
oL2GujA4VJVwp/1H05g9fyOnKqm2YL/iXvaKZ4O5AfIQhUqNCB5sBCAcOj6M5SixlFvwQVslKhk9
zpAhvSbCCGmoOuGtqg4t8cqdwgRqqNV5YKO5M7roJ3Du3uFO4VQ7wDok58yk224LKgPX2JF9GO60
MMCb21AKb92qVquV247+Z9FPtKmjXxYzk/jc/dSEdRqumhhXgjXjpGmCOddW1YWqfKQ9JrLsGhZz
HR6hemKcN+GL8Jk8BmqO2JwZx0HlDu965WgLjUmG0izoZujcKXSCJVypRLuVNQoCbEPJ0V5NQx4Z
17WXR9lKGF0w3Xqi0e2jMfo5JUXmWocC0TpjI8vtk2Pi51AWVQnDeZ/WBvwayxmH71bjz7+KxvHv
Ey/khhReNHnbKPQoqOVUA9N7bW27//RD79x6oU8MH94c3xkAgfLKyO7tDZaqTrvLOVs9rJN0ZO1n
TDTsC9LJoEREnoMKBM/HuEIh3ynQZwCnBRF1oePB9oNgEAfu+NDJsb2pOet3vWX0h9SdL4QBST9p
IbtjCJ/fuejQo1iMi+Zz2ISDGnddExQ3gRTIUDwx3KgSJduskQ2uppJ73IfDd5NB3j6U0fVYS7wL
PZrlJmrEpTHDgs2z8YiSEc8D2MfrBl/V1TgGG1G5+aZqyuYKwuq0ms0OIonqGNt2JpW7stZe6flU
k0Tn2XTOW2bPGOoX2UMa9HeB7fjrkvNzPSOajFau9GoM0pIg+VQD/BmXfuMcMostGpkNyjLcPOW3
RPOV7IG/bpEwlafCgPxNtesei8C4dis5XyRGuq8Z0rfwZgI/vwqBGfCVrQ5d73+3geGwOyh+1+WI
LVY35rvQMG8jD7GiiEEcYAMoAEuJNKD12ROKW395QzMMvmb8ulaRMRpo7GoEuklhXRdVMaynkFZf
QIIB7/pZDu4XzL3EqWiGkNNRXvkLmbnIS3mF6zmDFivCL6uwDtYEbc/M0Bib9gGyVPNLzsjtkdpt
yiQdDmGEkSVqC6PYyI6jOS7V57bLH2tToF7ghdg4xoibQRN5Kwx9fzR48cBtH/t7mBzQiRbf82nb
Gv5scVJBq0DPuHTLfceOoTz7Ih6mfN91RvTg1jqi/chnQ/00GsyKTyEc8QiXAp26n6tMeOE6zBxr
3kuH+fF1H5jthWVQm+2UN4to7fpDH2zrjI4eUngZFJt5onu689JJhiTS1I2A1JMPnJa92EdeMW+L
UKr+wpkFnnKqnWNs4or2IVZ+y5AVngwqAMcsfg1UX+UuBaJ3b9uwmiJG1FPibZqsKvMLmOnToRhn
maIKVBqb0Cik5z85TuAzmUqs1FlHEdTPLMuwq9Aaqu9haEXLPe0ttz12TQWLt+z4i47MvGz66ThP
nP5rboQ45zHy7cx6F6OgZIe2qsw/hiGEtM0c+ZAgp4SJ0accPnZ9yq08wsi4whhlpXPHDi+6tkrQ
VsjUBLfiV6nPszL5rmxyQaNmjaRKQiwwYGOvKjvK01sJcbG7FQ19PE5yBnORrR6G7r7TVWJAlHXz
O0/UMzatmK1XdxM1z9cW5blzU6CInhExOD2cNogihNlZeaAejMB12/1smZG+iStFMVeHHcQ4IJyC
6pCKCuq2bPD2KMJBh0cpIoD2gdIAZhv4ciC2TF2yU5yIlKqhBZk3Aq8NP2XZlIAlDJNOt0br5sa9
Nddf3SxRB5CNAwILZMZwbndmOu8xN64PRrfUtPgQoqMEVWHTvfBAcB+B1SzQG/MfLzR+JFHbwUC0
cdRY1T6Ux0SO8UPn+PxMyM7bWBefhlaeMAnZUrdtPKNVuwL2x2YQc7nPmvKAV13J0eMFn3AKWmuz
ugI8NNdFlvt0ABmZMsR4IdTz15LvZCcNByNUkXprI8tPXVU8YvkIjW7g/cln79D5xsYsupumBivm
Bn8OYziSDLhuhGYyCYa9VkCjHHnVieFXfPA790hJdBPYZvmVbWyEDERmaRQ+QOHZdbazddO03dZN
/sWMTUyYmmLxjfLWY9U+pVV523jdIbTyH/j4ZqjuowcrtO9CvAdpfavxWxTkX1Eqn/qyBJYSbXUw
efvcJMSEpiT0BcYaICCuHEYy/zAH/4rp3EOLBxe85f5qqKphzSy0uow0ABnjHioi6X12KkH6TlH8
nvug3fiuSa/Scp1qQAeEjMz09m2fXcnGuEuz+GmG42RPxS0OJdFJ+ni0dC3AZRNALfHtcI+81l8N
2JVEM9aBhk4BUqcUYDotyx896qVOqHuTpEdUDv1ViFEyvRRqs+6iG3EI1LYs12GtLue8oRhlRqOm
9tpNzTsFnWhlD+Vt7Ll3oOhM99qnfpmaCKvx+ERhrNodM+5Jt184qimRB4jxBoYOU6D3lLpfiqDd
VVPFIV4UYILIUadh2Np9ebJyPOViAwOH2Ct/+paLtfmgv9eANjYcyaLxTnMwPWlaI4bDFghH4P4c
PYrycqbrq4e1DbOlTz2slYhu2ztR+gXmD0x4AdZ64bQSG4dq/iWk0V/6TvQJmKN9GBqEu4JRZjSC
gOW0reO4DSr/VGfTpyQTF/k8wytCfAmiv3dzednQu1FfbmMl+qep6y7ncrxNaKyuK6UeGJvEG9pf
Brg9Uo24HvUx6mISDSytvg2p3kxuXN47VW5/dZ3hKcrBVpregsEIALdrgxR+debfhlVRQhydjY3X
JNaFD3t7O0ETrlbTYs4UOdZ0q+3yFqEjEpVGDBdFVP4zGyWepJ0cLjlsyhUpItBtxnF+qF1THPk7
LBBAOyU40eEbzqL4l1cZelM4fcEcy68wp/G63dy5dbtHSVJa+NGbJjSIAvXA58QfDUaijCK8rfMs
+IFgzkxKtFRRN3RxUJcbSJPd0eh8/pSDFdWBMp1xR1ubYbVfPAjiLW2Pgxa0sGKBeQPWX8R/DBW6
nIIpbQKvrAHywtJOqtXsTW67shOXf6s11E32CTSMuosR1AyghhdAXPy/FuKX+HIE6B8pl5Dc9KNv
fZ0nNQyXfYbtzkbA0byIxcBP76IOh741h4WecWyvJQVbjVIkifOZKJkwsNcDAEzJnjDF25H5NtUs
wPPRMAaJ5bUxgJ25IVi1nZd9fcm8G9KtRR9zFbohDY83ZJTkRpRR0ppgez+Z+PanjsYqwCJRJkeG
PcFdgu9zfmGUjf3bDuzqMQ+gCe4MCVmKQT7BFw05wNhtie9uOn8JHJgGTdVqblzhhcg9B93vxtnC
+L+vGiQG/q0l7ac2ggBv6uvGAKXf1K0lrjI1ehd5Npgobh3DZ0bqBjX0tvy6to2LUXk0PjFTCGQb
RAITTLCNwWOKOrLIMoAhy9C0mmumFB32+ON86wwpN6GaIR3ISzjam67ixMyYbNme/WTTBV5AMLzG
dYzshaFYwx8uQUCy722gp0OTjNW603G5qprsuigGaku3QrVpWk9YYU1bbAp+cg5dI9K/DCr7YdQy
9I+DPQRUOrZvfAcm9x78SVj+dm6wcdilTXcPYci/jNPGZLfAIx1xPBOA7WD0i4LOT0w8xTC92Jq0
c/DqJDyySyXh3M6YsaPsBsDneoqhTi5sdBkinBCFhMwI+IqLFYVmYv1sMMSzAIN8JsFM8ypKtqG4
aj388EX5I7am5nIoBOwBa/4aM7jc14ZlbvJBheyM1o7D6J8MeIDSw6vSNfxTdixt3dM+0viH4B3M
4j37qsinL4BJv3DAwcIf7et3xy1OkeiLu3HMDHRTw7DneJ7zhzipKPn0gJTlFgIP/WSQLaVXjyvA
BS25hydtXfKfiEIV9SaRmEbR/XB3OjRbKyeSlGKBsKdsK2orZKe0NIOvJE3nEbgt64pNYaAKpg7l
88cpk4IuXlSInN1A73XV5bsBqstujtx4xnsuQikNADB9zjNostihNfXPHFM1zvSh0SKBaz/wQTMN
HOqrukqz5r7uUi9cqdqIGiixRV9vPekPOMs0OJv+U+We+gLfHiAudHpjC/N8yNfOlFG3En+1lJk2
4Yu7USe12Lo9zGw2UmP4UYaJC5eVMTCuGNKL4L9gLhQIjKtg+hYPZCi3F+Ygk1unsdXvqBIVXoSF
OmAU7VKrt8B6ZSn+KZgqUjRyfDK37cpPSofDVoXTbTk1IOOBaI6q635lxZytcZsYdn43KvNU5la1
toZyWxdW653CEdb3ARpjbd/Fkxwzvn7NoQA4iPMkzakXnwbPmAZEE2MTXDRSl+gyKFh/VpnGEJns
hOk30p7Y23qWSDo0YMng7ZuYnZZZc5Gf4hHHwGObO320ymNijY6JLZglzZ3ZjBeNg5B+g2Lc87Zo
l9F2jQVGCiAxJWAbQ0cdnPCvLKgnq4SNN2ha3D0A+dDGCBQv+EqNXyqiyD+FUyWYi3Tpuo0zE7oU
NVZq4xQTUVwUs10f8dwEWQLj+eX4Fu+kQBT5fVAyhafRYdbZDNL51Cepaa0a4aLRYKB7mufOe7CT
cD7wJXgeaBRrb8wR6GUt8lCNl22Bvx3CKNsPsiuVlKP50MQqaXbsMXl1kwwR3v22G1W01CPNyzGB
fhF/n6HNP9AONv6KxrWab9NmCMbvY1wEPl1ygPWD2ws33da16OZdHbnjfCCb10iJdwnjFOROOZ+G
WuT5PUVwiWORnqL6UzzZbnBsfULIFrc4Lw+2TkQbv24rhSFuOxc9mjuNpBl5Vgzp9lJLzH72Q95R
LzAHzRFqFPhjrLLaSOJHLgWDIky4OnPH/JcH3XlOECIAL2osTJMx+erbIzNAJriG+ds1q+xHxLP5
TbttZl+qkmZ91YTFBvs7fLyz0InzH10QM2M3ZIeqJ2ixctzCcXYBh0I7EDc+oskfjoGjwJZMCAUY
2bTZRdSaLuo1HGsHHt3AedYGhQdzLklKmjjizzLcF1v7wecEMm8p9Wo8M3u7vgwMD/sgPpPK2HRD
CivBHwXzMeU6Hv908hkfazHLra/t8I7uJ5JAX6GwV3Nt8npCRMT0hfI4+Ik9ANpiTE1s78TGRu4L
0NzMDtH6bGqNl2NvbsRp1ELt69jKSl8247XnpOGxMy1qkjhVS//eRbzMOFvHEsMRgfcpUGHJD1D2
mOzxmxiuR5mmwc1IUCPfUNypL3yZxsYIsl5+Ib5Efe3xE7hnj6AKROvJXl8pyv+FrYGX9+LK2K6Z
bUQ/+joIt6qtu+u5qGaSISb7PnWjaVcGWu4GrGaudW8fq7a1nibpHzJq5oPjWuPWB/f85PFTD1Qc
lEnQtP3r2K5wqmyQ7YQzms90rvKrwuyTgy7r76FZdjshKux+Xe0vNLDpuk5hufhFhZMuxDp2wYC8
HQjrGHwY5rp08THQ869MDscqQxmp6KbnMRP43nrlBgrLo64bfz10TfpVmnn+gAIZYZeJT+VctveN
rtEV6XsHiO8fp1CPnoIFKTjZU2qSTScs+ZC3+jLwyqu6N+DBF9NeeTB+6khtUTHNO+Kog6dW659Y
mXi7GCr4SWUTiuc4jhGsRNwLKJgS86WaGQ7Ajisv/2/UeJ7xhbAE1vT/PGn8f+n3oPj+asj47z/y
XzNG919InJTSMKwdra0X1O0l38Jm+sgKWAhKR7zIt9D/YtS3jBElyW0m1tQvZoym+JfjeVRTbOQm
sWEY/v1X/sbtvynZ/w5iezvaC13pa/9ALA3IDQSQxKhQua5YbNJfRnvVBFwlPi4n8G8GZ+8Xhhoe
WmAChhIt5lwjZw/hib0erWtHz9R+ZNDgkGVPneXvZ/Aq8MMpbzQs3ZpeYKVyjWpNc1L/mmB3Pchl
338Iex19C8tcGJTynXwYAePvA9hRGHMVFCordpLkwvBCTE3ttABaqmLcSbd182zbU0F+DnsZFI+k
Ojj38PBUvABwI2l2Vd9En73MLNUuD4UYdqZBS4wWwhD2xilpBLaS+Og1gZoshlnp09THgOqBLOvk
0Yugx1G1ChxdjDi4aHuPb8YwyZUhXoQvp5hGZRGx09X5tZuUgQPTWkIgDKsRiarpZZfSlg0eBqHF
bNGBrnsQ5QTbNUqKEUpC3ZgDWzyi934eh18GVO8A3eFU4VFWxwWInJ14D/imQfYNWzuD9opHg1j7
8OfnddlJJ9rQGSWfx7LR6WHunAHtlT8QU10uckWFezEBa6HXYBLVW4xnvSH92k5sQrvImjpjawam
mDAkyG28rMsqHTax9pLrftTBNwIq7X4Dp94xVkVShOALEfUdFgijXFfljH1B62TRNmcCEq6KtqcQ
7a2y+t3pMRmIenXGxVa4QF7ihm3QfJpNhwTKQYr4qq4Z6K564XeoYPHooVWoqvQHRJX0a2EF5QOy
Yed7VgJMQPop65vKpV3YZsXyC0KQCfvgg7pfV0vSyGbkb3C2CmjBu+pqAoFXk+eK33aZyN+hNwpj
pas6viMMo6M1642mXiNST5KrwRSNu8Pnlb+1wwGmA2AL0SRMPR7MWMdG6pSpmIlYkbu44ZZLFEfu
Lakc4GTDF/2c1QEOCeuL2Q2WNkR+kueh+yXbI3vO+VDPmR/jc/4HmlGyQMYlFiR9TghpBPLKdSSW
5JBqqKO7WXHe4layTPmWkBEV97BRqM3JHrGec0g8tWSSsKe4j+1zUkkRLakl6P2df+znLBOIDeSa
CL4GENdwyTsRz9kn3nMOSvmciZI+56MMTRYx43C7Ba98zlCB0Y1pXr5Eq7QyWmJdnhNXQndJX3mx
G/5nu3lp3r+Y5r/QhbC5sKcQN8P+R4MhzkOPx9RoMc7kIy8gsf40RyekE+fO4Y2v5Ed5Bmdkif8s
Ji3+x+dEIOvrnWwo9OxMvZOC1mX5RrG1GmvXVc0lXkXV9eQvEmfZdQdI2dYaKznrGMAFOPzfqXh+
KuJu+n42x+33+nU0x3/+xH9ORYd0SmlblIiuaUnPtf9b0ORy9JHBQDdti+dDkePoP7a61r+Yf3Mm
ClB0Ngbidv+beAOVx/ZoZZRCMy/4MP7mTHydOCGxPSM2yjJJnLIYYXIqvn6P+nnGHqnLF29Ko6eY
K/u1sp12+/6n8UfexLIKRCLlmBrSkMUR//LcRSRZUrkzJ4bJ7W39znDBusf0G6z3ahMlnnH9/np/
XhVcJu4enn3wmfT5OZ+as0InBeLV1Z6zQxGCLD3tzQ8+wrdWsV3KGm0uNY84uypcSYH/BEhCjIz1
s4iq7NiW40eJ7X/eO1dQALkKkpZ23HO5GViHCFtF7zImDmGAbP/LEVi7bochxVQweydy7/H9+3e2
lfFWgOq6Ln4mZHObluDte/m8vNymK+wnEMMqt07CAHXvmyS+Ep2Wm79eauGcmWTX2MqS54H0+I8I
6FkJS6V9ueq9fN6VUVci4cjSD+Kr37iTSA35ohS3kcd2Vv25aLO0kTO2Y04ZHzsY3gcJ//PSwffn
ZqiBcN6/tDfej1frnd3FiXO0kD3r1aRxlYfM9Etjy/kXfbDOG0+LiB6AZfguBMydJ2L7EKLx86ek
QhYS9hgzzfG0aal2vtkBIV3vX9RbN9FVUnuU44I47LOX3qtqqWGBVIBo+HB3fW1dh5IITVoCbD5H
7azfX+/Ni9OwGZfOYukdXr+KvdP5uo0seF0pqRD4olnbqLXAmaI5+PvvWUpBwh5fM+lp1h9LwRKA
589SoYCwyvxoR1Ry8MELv9ygF2XC8m29WmW54BfxwphQlZTJXJA7FzdhqPA7hmDwRGsExRZrxqda
d1/+/h6+vLDlmb5Y0jRcFwwZnHKCobFprVReNzH0Ao/8u8f3l1ru0R9XR1Ogpes8C3JfL9V4JQx0
I6wRsnvdbYINKGPE3L75X6zCy87HLB12YNisLy/Id2E0hcgUKLUILUN+CCkShff+/VXeetWltulW
l9MWDuzrVWq0G3VUySXciMZyrb00OaUy839nZRM+euxX7Qcf11svO7eO7RC8XvImvl4xNsIU0o2N
uzxK5j3zEyZ9zg+rstT2/Ut76zEp4QgKR2lpWLyvF4JKFwaDu3RhPh6tQ9ZoZFvkRby/innWb/Ou
w5mE1muTDcBBYi9V7IsXLzR01GG0tBAlkBk0OanzeKjHW9hLATYd2OSW0t37fpLsbXxLF9edHCWI
cMIPdpE/r1fy/UiMV1xzKXrOPjovytCd9ZwyaGxTeZczfGyOod1lzQdP0Fw29dcfACtR8AmLtALX
VMsveXHJYPA6NMcC9xKoOSeR4plZVaX9yHziKpDGeKqbkhxCIoxXNuuv0S+Ha55Ba7besQPU+qAU
+nO7QUxv8kV6KOeFa5/9HpgejjZ6Buolrt82pGgPKzKrJRKG1jAA3CDSRt43HfE2Hzz9N1e2MJrQ
FLjc97OHT8uJBmCZjgyh2W86ZK143PnGPiOravK+FvFQbd5/3/58ylzrixXPPtjJssesMzmbRrtA
rE4I+HoGCvjrd4lVeMDcOAln8nxb0ApiJhVlBSyk67Xhjc66x2bng7v35+bDKuBUQoOLSRra1+9R
DhSbwIesVgnuNPeFnqqtnTS4Ondp/KON6nn3/r1762nxyi49h8t3os7W85NijlKXY0nGA3zdvtLG
heWLYK111lxZGBGiyAuoAj+4zo/W1a+vU3bBWCG7gUCQ5TXctqI4lmE3X8Wwry8QrzFBSmLzg+3v
rZu7VJvCFhTwjn22/Y0lxj5w07i5kel+IfEK9rzl9TEzFg9gOiQm/vP7t/fPnf0Zw7RtWiB8Khbv
ipfbQodwKHcbckN6v8k3sqpgy2b4mxk5gSDvL/XGVwB2ZPHygKJLlBSvl0qcGfY7/qOraehwhUpm
hIet+1Ex/dYqi0sHLai20Ewu//7FPjcEFnMTyf6Bx7Vvru0IiRMD7nqe/v5ZuS8XOtu686kp8Cea
EG2rctjbCaApg7U7wfB7ldbig89guTmvt++lr1ZieTucpct+fVl8x1EaMjdZpb1o0CMY2b7AUPVU
ZK7elkr2j+NgwPSHeEimyvsP7o1PwaPjX+ZoAOIcU6/XVskI5txy+s9G6z3A/7JusBLr1szhq2NR
S3ynyhBP4PdXfePNZPC7SH8oA3hvrNer0pPI1l5Gka7pd6vS9siZMOHKwRswPtg537rA517ZpAT2
+HZfL6XLBtZPUFJQhUV/IbuqO2Z26yLR9axD6yuYa2nVdB/c1jceKRAHuAOFCGJX8JJXb2odksDc
tqyK/hJ+YhpFejNERXNy0VRDFsEQOdeQ0Cu09B8s/cdHshy61HEWVjEcGeefIvTavKwqdpQgxl8W
H1R7BxbTX/3lE2QVF0PPpSej3DrfW2ocseph5p2dmcDC/+5gVNDipge7VPm/B2H/Y5DqW1fE7kL5
if8NC559HwmmmpFbIpZJvHyEiYPz77ceY0H1wavyx1u5XJNjY0eqQQbk+Z0jVBu2iUDWjPsFSqBy
ci5E2mXHCmOcDz75t5ZSvP/Cls8H7dln1w4+0/QsY6kKiS2wB0KuefoaFmI6vP+g3rp51EJ8AiZq
N/P8jIWQEUYjdmaMlTCgqw1q3RCP0e1fr7IcM3xe3DxMepYK9cXO3ASKSIsIG2ZEBhC04MWuqiLT
f/+AKKgXPI81tLWIFF+uQgpkacWMN7A8QaiHzZq1LUYd3/m41359/4LeeEA2+CGzfpdNClzq9VLK
QpKFpBtjQ4QuWDO00F/sPl4DiVy8v9IbD+jVSmd1AY6AlU9qPNos2T9pldvb3PLLD9635S95dcR4
FB2cLLQH7Lu2c3bnzHbEqgCFIfrtQlxWWKg9ZPZQHL3AdeZVMYzj/v2rMpe/8Y8VkVZ6tuOYrnve
hs0V0qxh0dA5gccNRE+1GXOIjL63ME1DTO8P+YgQAFc2XGbQT/02JuLu3RyRoz0k9+//nLduMg9S
AoWDz1rnvybI06zTPm8O9hLEdZRGvAUi+PX3i0Ayshy1CMkYy7x+ZyQeuFFTurgXRTVmnNMQY6uE
72ApP/gO3nqaynOAjSyP/cM7e2XwT8iFjaAA6lQ+4u1AtIkYiFN3kUS35Pz+/WVpiUOaVgxe7fMS
AZY1FLC+gKBL2gUOkVN1LNlFN/+LVQA8HGog6shzYFulZCFMATtijMjhsuiYF2IdEX0Ax77xHnDb
aKLYEXlQ53cuyQsjQc271KkqvE4HEqzMyA3/FirygDlAIGh96W0AEl+/CJro1PZZP5oQEnSFitHa
lH6uP9hz/0Q6lmUUgz/FLGXpD18vk8m5cAnVgFnQ+dGlMWko/VV6Kgb86qXor/Xg3peG8LcV6dEX
4N0n6ZXlB+fLH/UVP8IEZmFMANrCjX39I+ZKoP0LUgoBVDLmlil2k98iBBT9pdsNg70eB4zmjnXv
WR/BtG98BhTpmlGLzWGNb9rrpcl2JWSRcAHS/pjxr0MBBw/j7EsbR4x11/j886/fUQ4fdg9t4xzN
0q8X7Cw1ZrNgFyFhIIIjatc74qI++hL+PHpMHikIGW8QvJHzdgDMORhrzFLJKIxgJmlVHHFaV0fs
7MIPXqE/7yBLaZsykf7DEs7yU14c2+yVUtQud7BIXPIppyKtNLrS0PzkQWj9GQ4ZRq7v38PlfXh9
LgBVWbS/jsP2xRH7eskwqVw8wzC4KvMMkzOvcp+qbph/VJ1C/23m1g9gkPGiDO3ikNVW8+395f98
XU0bAAVyOSNQ6OxnezQh14LI6w6eZ0qEXyrVz7RW33Apliv8jLJV53xUVf655Swr0rQyTQNlPe/7
myGKIwvHEWiXFr1kxYCcTyX/4Em+8dJgJEM9SREGfGOd3dZ6xmIjV7AujNSvdi4Uinbt+Wb4WDS1
HX/wHejn/uXlUwRc04yWGRNT8DiuOLuNJiKfhsRIwqYzJzUOHdv1LyM0jXzdTXHzMJK0Q4oWDsVY
DY16Ki+tySrtPeU9HlBMyoqKrA5vSQDh+yGW0oitS2Z/Ro+FkyKDI8+boj969pwm+wFfbwTrunGj
nbYxZjgMeVNidRInvo2vjTsFJ38YmvQ4E89QbFRrBiFxAuTBHJZhUrdvKq/Lb0MHkcIRMlaidmYC
IQXFV1jrzVj55teSwwfFGybwGspvoVGdqR5+ZyJzu713C1SWK6XRTd7h9oP5pi6CgJjXIIpH/0IP
fmEfNMZQ0x5juthYcwIkP5GRDeTRDYpaR5iROZ+coYXh6VQ9mpGKp4mwjK2t3yjkmMdhbJBiOjHx
Blty5jNnLZugx8XdT2kPJnDtaGvqoq63Mie+4oB8IBn3QeYGwTZuxhgGu2XNHsqHjhpACCXyk0Fm
o8NPMMJhj9P+KDfeYBMnUgQy+eXP2BGPM254+OJSyW2cMEOv3RDhMmCmNA8ZpFPX4hHOBVjIOBQk
q2J27/RrIwTI2PUAg3hE9l4UnDo1KhJIEMp1azGQ9rLjCeCkEQj07es0qAO903UJCTsZZim3Mq3a
bMXgIadJ5dsvtl1fRHplYZg+kds6a7ueV3PO7UQtHEIedbJgQc9cqOxHSHWEFxmuHzTrtB4jtfIx
aGiuw6zOY1JYmgYDHBwF+kOVyuoRC94OX6E8QgZjFiZeu+gH2n5DAx0du2E0psu8AlraNHmHn16d
Q3nFcwdDP6j2/VU2YOa3xq9jnnZRQUj8Kkpz/3vrZQr+akHq4Sa2bJ/UyEE48HL9/LeqpvoT3oP9
73AWUF1xx8MO38Y8O19niae2CTqUatu2dfOPXUdjtAGWTb9Jd6JzL3LLu4YKWFxjXhjiSVwjRl5j
o5qlcKa6KiEoTjGRD12dn2ZrNgO81FX4taNWCDZ9N6gfk47TL0PruQQZ+O5tVkZwt0PJM1xFuh1p
ARJMNir44LcOCCv+xqZP/Jg1VeRpFh5cstQtSV+oSA5fI4jHWFa1Ut7Yyo5gG8k2viNHZur2OACg
kcRjyI13paebfFvgL4EzgC+xGOuzFvkqRMPw+1gG4W937oW5ciVqGb/HJ2hFRlFMthzyNLSk9pAl
O7ji4x3eGBl25a3EJh7DLLTHSuXhQ4+v27hScWNFG8i+qlkxq7V/R14GZOXYEaKQhZkVrhxV0VG1
Ttfcp3pCr0jzY91J9O7kNvZ2supcz15k6GZWYoiGe8PGRZKWbERsBBhjtWN6M6KoqC9tI8hv4QrL
cotRW6qw/DLMq9HOxa9k1hg3ojaq6y+S6fX4nUrczS4Wb8BgN2ZWNJwMHKbKSwPzg/TeSiLCDMy4
cP3byiHk8zIQbflldswpfApyr/L/6VvEeA9WlWf9jiek1V2FMttCl1YSRZML0nxPbYSfBozoDFv9
VEh/vsh7C8/TKvHd7lQXHpaG2OdMLcwXi+sjcIHMsyOHzljvazEHEsvSJXW5MjL/FwqFQUBQbEN/
I+ya6Fw8OLtm3SAWZ1IUQAf80Zm5aTDq58QODj6q2egO22PLORkx1frOQ98st+OIq+bR89GR3IaK
ic+X5UWwf0VOv6QxGkW9xMeJchDjXUKBmH/GWjCJH/IJ5t+JE8AB53dGP02e/EBD/z90XtMpMo9j
Drd2Jdw6GM3DWAylD9d80HH92+90kN7PrpPaF9GYTjz5AUEHeyb2twlsfz3pdaH7hMAhM7D93WAZ
SbAWPRZWREnbXFRhOWlO1GZQj9YVZjMoxaG3EfdVBEUp74aQyGO8cRQbMcWKhfGFVZTE1HVhTm0b
t8VnJ/FGazfZyTQ/JR053acAecO8FWB7gI1hkHRX0lSd9YCdb2I5mMgmlsYKUPQ2iQ4OZme1g+P4
zawbBr99kuHmg+uDL9eCO4f+jJbpMbDVeCP+P3vnkR05kqXdFVkeaDFsd7iiUznJIIOc4FBEwKCF
AQaxm17Lv7H/gpndJfrUoOY1q1Nd0RlJArBn733vXn9sHu3Y9NgntR2W0epSeZ+eqahcxhgsIMf/
arQHmhK/Lt+e+wRE7iXs/W7eUMiz08cbaFUoNRptRgJoT7ktXVMAo7VdEeVgZQBppJboyeHI8QXk
QR/u+vXqt4MuktzCTs5uJS1GlMZ1nf0sIfcTNyywIyLHHFiaKGtadYYXSn4+TgynyMNj7GJKY5+L
RkvR3SzKX3F6M/flre1DfyFe60L017Bk7uYsM8NTJczgoS6sxLhqpB7mDcyR+c4F5oEFmhVJ1nyb
XAdXcdAi65iBr345VR6LzVhV7Vc2J85dErOBGukCTklUs6GDUWKsy2dZWV4TqZiN4wLITrvviqx+
rAX7yRsBBJapUJgU98guJp+TqS5KckiLcta5DcFTqLFgKHyMxb8Insh5mxWBHinp6t7bpqyzWG9u
0ShrY8zANcJ4lRtaRLKnKIPikm0NCsIfXHbBMeBksR79qRpZYpMlqE8/TPJi5wyW+gjsfPA3EFom
RV65Td4mI0dZwkdlAa87N68OF59qk5cztnEWvjo4vqZ47ibkRxtvsVnYjt2l/9Jmbz/YVjt9jUB6
P2mBhI+uzTqvDbUYfbNMxG+7ByVAU6P46DWf8U2cuA1WAPybnzMwps9QFGly4FeWvjqQej9YYcqv
0L6bZKecQH2Fy1R/MvyBmoBNAWwuZY+NJ5FV0479xqA9oykKx4Mxu/5zmszS3BVQA9BIKQDiuzyt
ictqe2R5g1nIYu0k27MooGLbF4cqG7KndKxdZzMltfuhencAtZ/ZCR7sIaycrbBJIOPtbLFEsiya
+xHzLQiYMT7II4ZBCyCF8B28nQZIxOtymRnP0oHHCst5VYSbIXHZKWQgWOi30ZgRYwlg2DHy1dkb
zXvJEINfIsYmgx0daMp3cRZLC+VJXuttH8cWq6esjvmwn305bLwQkN/GyXyqH68arPdw5FBI7HqB
+uuD0Nks4L/iQ5G7sIStJc3eWtefxsimf+5u4LKke9d1cWwjjYC9yEZOuc+cgv9otzArNiBQ9Bue
iOS5yyk2jgAsxlUeFo/nYpjGF4/4eY0eu2jucnyNcu+z0tVB7xm8fm/XOJFBwi55CDZT1fOW3D8g
B+GiRWMKWRrubhnK5sEFQLXJFk8GeMoSsAijJ7IevJ7fKKo012Pbnh/MyfVJ+cLzY8kSkUjmv06J
XHuKODObW9jgQHPgtUJdsbHI88eFg9vBH+Bk2dy4EGf5PeeCWlKn2HPsiTsL5ckQ+RLbr5lyiT8g
F6EiwJCG9c9CRbjxRzN5lUnrIzFl3yDf8ZIC2R5Czl14JSlFUAxp8hwWbMMdUhqLsBMMORUrzqB7
7x2djXsssqywSSUxUUCdzn/NbqvBDgxZcrEnw39nEQkEOwFTzIUQVtVP6E2g9Y3KNfp9JtMUs2Sd
97d2nCU/R0uGFBw4Hx9LMMcVR8bMpwqKqXa30OBrHja3a2M4ip37LCfp4060M/e6C6r8UsUECLfS
1skDZg2q30a003nSMX8hXSRZTnqily96aUIr8mqHYDwZopAErZzS+7m1rLcpnYgHTFOvH3to83y+
iWGjDo21QWCbrYEfnWXMb7AAWFXLfW2vC/vCq7ZhAHVkEw/rN3WyRxoplg6NaxaZW5l+Ao2FVKwp
TsFezwGwVsdRnI7LEAP7CdiQ/Kog/bDwLgOrga9hTSGUp6rLN7nGLRDxkywfuBy3nzn77LTua7C4
+7mBJIKJsKiwhgV47FjEyGwqFpQy837G+c17pGbrYTF0wvVhnoZgj/JNnfjX6n8Xlr1C1MzyDjRU
z+Z979e/MJsuHwFrb/WG2J4zRbb0PRU1WZPsahrQvI0W6QaO8clJ0Et34cWcHfvJ6hc+DlQaqQPp
pXSfOui4z3GfmSwhyyW+GLNK+QrHdXkE3VQWN6bIY8TBjRa3Tc4tFoi8mZ5mlJUJxk8M00dMKRST
aKTRIdhBjvqc9XMPDJmzPhpB792P+OJ+BE1rYxXpm+qXNrLxcaj78KUZKna5O0fpcyYL6FsACv1H
K22m316eDRyW6I0umtr9Zh4nli5Gi9d1sMSER5a70I/CBGeyOgXcC8zmit0ILCi/FqmWB8QIpHcT
CF8v5G17hGVWrh+LaRjfrDIcpyigajnhb++CK07AOYCvkVuIIrk01gclao6tpcn4FC19DhA0AHs6
swcS1k/Zgs3wmGSCvnQPwotjrwjhy1lpqoOoMYf4ZzxP7QNEm8Uhj62rOZoJ586cNFYcbwOgUbDz
tGXgr6aX320DXhUIEEE2AfWR4ZsFmUuwKzrb/XGSKSZoqnL5URRNx1K306xNgqCoHggqkzTKVcqy
MN26Kjh2vcFKSMCuK7pzh4D8wECfyQeA9IBJv0bVrApdGUjvl5xy/NTGfvxFOZyBpV2GAUBeDpno
YAvPbR+pp0ODQWefeXuSolCpi9ggzr4UvTyWUyLml2EccKIlITma7WxIWp+TsvtsY/amoU9cx5sC
JJOrnzo8PumOh82Ot7h3PX4jPBJZVKTgru+N3MTAgzAaNQQryHijafu7yXXV1HW7x8lYeecSX4Kz
JRnrDsCR/RKhUg1iikJlmX4Bjl+wFtdoOlg84k3JyyDkDiNn9UqlnT+hMoOpkzq8ybsKgiWtF9so
nz3IfOyMZmou4CgvnKwGREAyVKWXp9y0pvoNwWHHP0USAONVQFeJ+HkpQOe2PRBd7NjOOVyGZtlk
LLoiJAjmwoJS7cOmdMMy/ipH4CPbwhl9F6ZixX4nkF/W31lB7th1X4eJYDkyF5Ils63tJHr5U1kD
TI86ZVrAAcN5HkSMdjILk4lUJtStlj14z+nraivqBdYOUJQiq07fPcT/MGD/jgHL5G4NLP7rzcxD
nf6//1Z/T3/964/8zw6K+wf7SESaeZ7wNNIm/Bv91f6DGRlzqzU5Tkji7zczTesPm+1LhpQuaFWL
4eHfllDMkM1MutWMVCDK0rT+tzYzSd//YyuaiCKHN5E6YigEl4gy/GMr2nQk18M88bbSx3m1YWkd
JsHYTxDRfW+Mb6dqmMKDG1YFh1GNOX4Xj2r5TfXForBacQe8FF1zoGYekvMUrkQEQ2ciu8ohcPfb
APaN2lbCW8pLyva3fUm+yQrCQDNwFQMYNyePtwHdymFosrY4FnBQdtZgo6ss2GJEQ9/v3RD97GRM
X/Bfe4jTYB1mSKVXzpIpNJeO8ZmhaKQNVVa7YLKbo1zzj4vpSoCEk9cfkLH0Z2PFSBBt1vjG4X2z
yb+iJgCy4HtdCRS97wCjGL/BFPobUsHGO2sm0DaAV+CEnqptwbVw53kZtW+zki68oQ/CTxpvADCc
sRlpTH6DMWCJA8kQCcykB2Gv8IzsG6Qxgq/ji+FUIYSNdqVtLBlMe5zVMDioO8FxMA0mSBK2mXdG
n5hQeKzojm+XuDObXOz9b7hHtXI+qm/kBxQyEgfLnygQktl0gJYVEeII7m6R6Fd0SO3W01O28kRy
VHHQaL8xI87CJ50pDvSRJJ75j9U3lARaHLVt/g0roVqyqkft2uOhRwC9UvHriz/SPy5cPIup90Kp
b2zpU8VcXnMDpA7Qh3ayfPXeZv2PTvFFGmajW2VijFZkLMW2ZvQYVcVkbv0R+h2OWgAZovn0ypmH
cAWzpEVG21CeSqe/ANUPWIZkfTToxk0P1aX55ruUHhMShErNjzDrvvwy6/Mzuk+UHnZJj5vjFF5M
+I2Osb4xMnZWx9Wu+cbLcIErHuQ3dMZZ+TOaI8rdNLS3r9o8/KRpxR0rnFdojbnya4qhTz4oDoHa
kBXLANyI4bPOsZHP1b7T+J/B4MhqnnfUch8E8jg1uKWSR273gyvPXe9fF8gXtkHjVCecEU9qxez0
CGu3jfe7U9lDIZrsPJrBb1A+GKa47qFrOrRIJFU7J1sIOtE4GE9LbZ6VEb9PQbArhHvA9bpBQlVH
En/MzqAdsBlSFpcC2fL0KHkdVM1FODkQKrNKqgM3Y8vdg1kMz+2KGwpm3ZYRc4lb4B3QdOxnZK93
hRhveOJ9wm/f5CJ0DikAN9gBhCfD7J6u+s8ws9+ByEE9ivE4P4jEe5k8TMsHZ+UjsaVt/ybdDjSp
EDLhobG9vTXbryUjCp7RlbFkrbQl7kaAl6aem92+tAyFVQlZz62JX1AiMxUjLcglHehllUD0ylac
4MgDdkJA0QynqQSVOVlKh+PD0C9xc+ZiJT9qnzTI3qQLgnkTsZZKCLu3VKonoDEzLnru7v62DEp4
kHRNDHk1CkW7AJ2fQ/nW6WDObmdnRPiVujSnznGL5BCtgtnRlGrAzXGPgXGICBDgJtvSpgX86RtG
FUJ2POJrsvcpPPbwis6Td2u33/Sqai5JgKz3gJBl4Gp6SgDjNe/jir/Cvz09QVSGiTXMAO75xbWe
tx0bC2xWwcu/SSoxPlHe898634wtOkIueB5QUazm9CuHq05jmFyJi08UPlcAq6umZ5ic/D8hXtk3
0UvC824P3O8hfTlOYxwTTaGxCVAiofr75oLlaDXbO/tPYJi9wsO6b46YgQ+k3ELkBDA0EkbS5Pts
uGO2kH1/UF14o/Jw6xP13RsCF4JuKnSQs7EF3e8dUkzMO48B4KuWBTHL8iWWxX0z1teMR9hOpEsp
ueftqwW3CH1Myfbz9EmD17u0wyIODINaLC4tSWnD/MUFUx+YrbB6XcfLfuJu8GbAVtqwl5UgBomx
yHTWfROPT5N0FVrk0AM922MuZknsvnbD4CBSq9/NCMajpp7QR3fDIci+K0hh05T0G3ILnQvehvdU
dn13F8ZugLgi9FnVJ96lmf/c8OjSzEhZsYhzB7IfOKZrQhVVlMTcsKQYaAMOOkr5S5xUXP6smswG
y022Iy2DcWe1zXBYQjleIz+bDoFdWofBnd+J6j+3FaONMWZ1iAQE0woDXXoyGo+50XB79mQEKeFH
VRfGFRDa5cj81T5jUOCbGyfp3nORQngGZTdyuokmEGvqpgp+m0NwNmwoHi1/la2Z2fbbkgwILfsk
5PQQZsS1ovwR9vCrpph/9dhjoJFaXYXBczAuDfGhfQBpb0fvJlqk+Ew4EwpGULQzqny8lY71puiG
A5GMgzPLa76xkbZ7q/Q0nlkLGVD6rq3K1Mu2vpeVR+I0GfSrNFWPKKey+0E71ifct+w5YabLBolS
fbdb2Kt44Ph0j7K0ptvv94GOrjfuNKS6VycXTFwYfnd7sxw8GMoQXI5sJJQ/MdHhETZoule8yku/
H0bSqfyFLes1k21/LrLZ6lnUqIjGBG0xP5peUj2DnSl/droDltB05avh6jTbBNMUoH8R9oWTA0uT
lH37i2eoGK8YsIFJrY3h2cae9KX7dvbhjhVj/e7wxeWRNZOL5N5+by1uBTmurONdSKozWi1Gajsv
yy8R4jMKoLReuVYrDjQ0xY1HxQWKMGmax9yz7XznSNO2r6rEHKGF5awOc3WwYWnxsWL1kWML90eu
PPFsd9OXx9IgTbwpHn6IFsIVeFxZJGKnJUSfdOlGfzf3bD4APkpq6zPHCehEAQ2ex5gPL4vsQ781
ONdPrZ21Cn5taTxMxmB+IA8r9hx2VjQwNoSEOA7lD5hWpg/WaO4fSxmCkdNeYxPu7JL22A7r6LDL
5wFLWWC+qrwp+YAlBZ7AEGiRH5fdbV8bFiPPqUH0ZXftB31fKItZPfcZf08993vtZMZFg7/AmksA
KJr9yb3r63S0otFZrI7WuDI+6PGkxSl08W4PG23JjsrjG/xUaxyYECgY8EA4S5KvMTAomEgNwVdD
7uPofUHU56oTxaoV03yW2WZO6Yb6C/wdaUW+KGyu6qVfppfCWj5dJX8uLnIqpnFXhS6OsVz4mdEM
A1OZI2lmASR+d0CURcINz56x3NuScsoIkAb64wdYd9p3LYUw79WcRRQ4Ow6w28FdRLBx7JJPO6hJ
PrQ5ZeZe6Izv+1/EuJynfl8ThwNDLvpxH9SKUqbGsUwR4K0kCAfSGamokpIx73rEbJzyW8VUT7Vo
2oIZcPeoJjti3hFuHIqEjUZfuOkp64Od2botrzaINXpl9NGqWjOXGhiKhhNX9K2wHFp7gVtyL81x
i11LsNwZjdnEby9AYfv2MQsyuEpejQZhsgPGsDZziJEEmjUy22bUFPvVgTwwTajeAePp0l8F0lzW
X5lUzbYNsl3VLjAL68F/GZI18NX6bd/fC8BUXBJsEB3H0KpLk8Z/2b5o8i3Nvi2V+IKByQ9jrsrF
5zIhjXpPqrVkVAh/42se9LObef6Jb69z14aLd49zL3Q/0nxwrPPkNMOL46TNQem6fw8gZrf7nH9a
vCGVFt9JzppXS8XubW9VeIztOr4dYnuJeZmbWlw1DgmMnRMAv2EjygjW1ifyyZvUROKN63YuizvO
6M46ZLOtSDvhqHKfDasBvCVDyKjXY6qn5dDL2dAEHIwWMrbv8q2qcVZHIrSah4yHAiSzO6ruoDw5
M8dDsS32ZW/ZP4QxcDI3Kt2s5EFxm3XFsMMXTXRrsrJG3ZgVP4IjGxDl1md6030ko2L8oxuposx2
1bht2tymBSwm1VGcsTsL8d0/8C20FStCuTGfwt5cjVJ1gTpBwQeot3iWHE5bqxr6nVzsEYKyazf6
tvGXRkaDmjnIEvDWygZ/Vra2uWwL7rqc+BTlGDFqC9An3MPmSAYkDXY+CycgRED0dpDsZDWyexr0
KA7xqSHba+re4QE0ZXk05fCQ+ZZJx5A7H0QXR8fymsxecOINr9LftU4T9yahjcdzG3v1PkvZx89J
bXitv2dQXj04oq4elM/uFUXj9I5b5wWOZ39B5WHiR4y5co7srnPbsUZWl5rVkk5NfWaPI6QzaQs4
hfyrZ1yETdjyQkN6ZmuFkpOW1x2NTh5yvvVbb/KTh8ZXzb4Pq2MpBlK55vQatNUbMga95XcsXrlu
278GyLzpXc37JC95TjB/9Fld5PJbHuUCfHBkibCrAaC2WXK/tPVr6rZPxWzbh6rxrwKjd7Zc5ig4
GTET0zC2/ArBKspp3Bcw3TETsS1o1lCB+cDQbR8eqjEpo8XCjp4wB9oOrfI2DQBCsGjJpQkFY5IG
ThMbugP13tTllzksz0EZX0H9tuhbkra+sxM4klviKEBfnV/CJVh0xwOqZzCIYZJEjm1w13cLktMk
zzKxKawYVRw4pXq4cC6YW3dgC+oU54MvMLcw0gJF1Lfuk0zM6gmgIxgLiG8FKQ6rVfUp+/4SzlAl
rcjpmAHtORbofeb2knxhQFH5FmJwATsdzfFemE4v91nlQ7Kr246qeQT78RqEkpJ6nJPpY+S/rjdB
VtnJA5QoaTMzrYKDP8X88dZT2KV0YBbHLtRUjWzsmTuD00Te9wX8mzUzMsgz3T1PvrAiAuhXpMew
DGPeRpk/88sKrCft+2kZeVNh+hucGfKR1UfAS0qV5ksraeQHtQvvcSwOaeYsUS8dk+sdrGDWv7If
ZQ+KkkBTzQeRp4DvtgrwCjIlYKrANwI5X4CB0HlPciY323QJ5OOENm+XcBGbttAm+iLif+x8Ojph
RBR6yDEfAdj3043gDn4aR6+DqJimB8wdgX8q4Q7a/2km/h83N3vlJEyJ5/7rduL21z8jbf73D/0P
6s3/A+0o6muINuvC2po0/ksn5Zh/fGfGWWwweXiDlSjzF9RGWH+sCAc/DEyfBXdoM3/rJ/r4qVi5
wyRl04h0bdv6d6g2tvtPm+cObS32K1hsIynPmqf3T8vHDh0EfjQZR1mvxRj5Q1HSjVha9YXAlytd
ZpTyEJhJT1WVWtMH5LPpw7G8/F37HXvinTmynemCyfqJxGN4nzNCzNFSKzhlgfbnr8Qg2xU5k6cL
tJOzd8nEwpmXmD7VqxfWzu8edNNllnhKz1McZwDbeZetFaUa/8C+u4Bxz4VmmOWiZ8oZnxAiWyyb
mUGvzRoM/2jgukjRVZhxWrzGCK07ok0g12BiJBsC3YR04EqDZO2WWf9APCrcnckonNph1MiJNZlM
hHlOHWWE5Hjr+BIzkedYvupMhXOvxkT1No0oPCPbY5gmDE/R9CSnyBwijDsub9roz/0wocda3D6h
8nQsMorepCx0qlPcPxjSF+8WW25csc1s7CJ+dM37oJS6b6aG7ICv3bY4TNmS5NHYJcmNTZ6QSZMK
8Q15+HHPph0X7t7Iy/4JDWsviZnC4diUVeWcdJrOw06ZBppqBbzVuyrxLVC6m2n2m5yFSWXguoaK
vHwxrsioBuEhUXH21Me9fys18DlYFEH5XsZTUTEAMts2YqI0vtJBo4tHKjXOjym2n5/WDGV9Y6ME
iPfs4vjxVpqx/Gx1s6oIhcyrS+Vju2ATe/ClPjjKab09tYm030F0Fz+H2Ao7pJlTkURMVhMo7jDT
ORUsu7exQBKsex2GxbodE9cHQ2M5abXlLyTq99xfFpSLthe71zGXFw8Ok8eHdFtyK8qPrTJjVjSN
GoEfjSKxECBa1ZgVvV7qdM/s1d5szBqjMbkZ9xD46HfWVmi9Y7nW2K2KVTCzdJqcqDBD7ps2IBzA
gQEEutUsrvPIxjnVbIs2K2bM5I0/gnlmWWnbOkTu4ENxP7URZ9BLMMOGkmSshI2tS8PPFxULjlxj
xMgb0LR0qXVYojIK/FhTXXFPOTY93L0rMyt6hBkxptcnXq762dUmvD42I4oaPUmPK3OpGzI9gxy2
rT8aF6GEF0chBzKcCGQEG6ndYT6Qeu7M5yolCbOH2DxL+Aaa6ETWDeOlJfP+VvraSGlfQz7egi2e
ip/dEgb5IQ/WCBMyNkb2bmaIfOdbS/DWORmE5ypLmuxQG5ydBKELeeMD421+xpk53HA3pGIpnHK+
zGwl0IEOBX9L6qXyTEaRnN44kvHjJ6skPwwxZ4858OynFujROa0n6zUBkslNnw4B6jqHZ+hohrl6
TlgHYztVtearmdbC2hM/nK/5cEkoOzmv0y5McTXw/BUzrSNtv2XCnn92Fv88KPN+9YPOE1kUV4zZ
CbMGnRsy2YvaltVS/qitPM92TDmKG2CL+E9TPAbX3TzGapfYenjWpWBgCly9Qe9o1e5NAZigPmYB
jOtTD2TXuISQyTntF7cbdqKTjK1JLSLTcQJ+GwQ8VfySQAF0dqSjKIcNICk8PcbY/k6bBvKHRxs/
i8o5Lkye93zI4FaaC984oduXcQrakFljoNfvSmrDQmfqHy3mSHRajLOLOZpSIWdIa4k71iRqpkSq
tp+CyhOUioY5nua0cBh8GI393iadxhpa1lqfEaMlyH9Lx3hWyGCIWRBiM6KSS9ldUzasko+d6dTH
uEryCwubht7ytnXLTa7G8VXPOTPN2H3tTDsxt9lEBIhxrezVoamqMcrL2ORJCpAJ7fOObCo0zyat
CE7QMtkO9kgQlH2DMT/SkuTSbjv9NB4Fy+d3zrCuHU+8CJc0aaEbto6l7khbQ+it82niUKiJUy8a
PuPk1zxVlWvnV74RXme2U/g3uaWn4yz7TJz92VpZ+cQyHuOQg++aWU/4G8k932kb/9lTNqu8Il8o
MkVLDH70VcJjlewhL3jFztUxkqquZHR44DyoJLPzkRgg9JvhIZfEJGlyFNz6K6diisNnijJ1wtWl
tnIuHJKqRs+FmyOa6Y4AAvyQK72Y2z9NDnGqks8FVmlOEKQhL7RwU6NLznL7aY5b+cllfsZjRh6G
hPkwrCU7wTUyILRjOGpzvhvkGxZS8P8ZHP8zuxAwKIXZvy70/qt8X2r0of8wOf7+M3/VeS7wQuo0
XiFrHc/a62bpX3Web/9BIceXwITNtWIN+T/9L7yQBQXfYojLpci22X//W50HvJBNJobNdBnWufO/
NzamKvynDSa23QDjUTvST8Ybuo6V/25pyhmRRM20Q6LeK/WzHDiCll3VUL+85rZrlcdhMtLQjNgC
7SamQyTRyY0OQoj6zaA9PDIDaMVmUJ3oCX5mSRvlnTPit529Pn0328S9asNG2zdEjMnWGjjvmjuP
PJx5hgfaTvdipJ14mjrTTeksajrHxdSIDQsloGe19h56q5bb2mnG/FDTOo6KbpzqmNB7MPvYOttO
vlVI+MRDINkVdIisWLukZglkn6va988Dsz+iYkPN/xMpueqaZX9MQq71eV6ZzRcVCZ+fWSzpU2rQ
kuCOS8znyc0odTzWEUnIsnFrWc61IKv2pD3ysywD5J2ODzifp6cFKDqvV05mbD6IpjedW4KeMM1n
Zj8fGjwNts2h7U+6c/tyZcLzqtZxRwoti/k3JsYcLt3PZLHli61Grq82Q4qXP6c0RJ4E3eEhoKff
J9l8pC89MKMmBOcu3KLbdtKuFSUpTabs2JN3uVUjERJHTT8r3zQ30JKMFj6RzLPzlBBvvBlpkYxX
qbVISYUuC3u8quaETgBbHZl8mPw+lL9K2fKHRd2bkgPXBz21mQu2UVFbkhd9McvFZBxqabt4Bg1s
hsz7vdQvT6ps3P7DHHGb2pvurxwS4w0ELihk3NRZPpnTN9nCPaLVDPcB+NKkZYy8LqukOUiUZ7yK
PmsPlShRFnBvkFwsOtqXQ9JuRycxzzA34LJjG//dmkwWGZf6Zz9BN5d5TflIM8FiwadErcUzO/Cz
ojGhH6D82f21K5RTHtjj8s3TRH6wvVkVoPExVPNA5jDMda4uBHaEd+l6FWPAdS0a+ibadTrG3aTm
7FzTOpc77i9VZ3Jb76YXNYkWWRjV0Gur2pTZkrdo95VRLBqHLpOJde3Wnj1FQy5SD8y6Gi11Qnfo
yU9fdhYbHyitLM44C1kNsUxGA3TBZ9RVWyMQOWTHjNwuUWmj9lgMGWcGwLspnD1SBA65Im4L+C9n
rgTnnB79fYU14msNGLFS3eX5PZMVBsBWWNCPVOQZR+EMO58Hnays6iLJgvs29N3hw5kX57XmmnCk
ge1sS+amN3wBWE6x22IDFT+yJxo8cR6XJ4j0MS29ZIlkQDuybHqDsKAKT8h1nW0XU5SJmp8g0tyC
CSrL5FkSXnWNXV0cs2t3c27RZklpJHbtmWjIgFw1x24Ry2ArGuc310LCY055qRX7TQ5RqpYFoYsh
pbu3m2A4B1YfUiE4/cEKjeam8mhuoeuiu2TP4paEnkXTJb9jjvJhDrSfHb9IjwVXu0NZ9Q6/BaM5
kga8VGwunDwfd+7ApdUIujBidylem5BcFErjDiNmHlldYh5ljHMUlV3rvesGU56aXfQjDED2SWfR
zxxM+qSAASkyqGNG/2rQxY8mkM3quAkvvc7vPSN2otlM84zayzX3hPrqXQjY5cT+RHGaWRTceCT+
IjI874LxQ2Qqh+fX0lRPXU3rbmCy5Xaqu5roUm3CTtuHvGsFJeOcpg+LByFDM8jc+FALN/FSdmdX
5OLR1NqkoyiKWxWwwc2Fkm9KGOIEzPGNGSUB3bFYl0ww0O0NLcovYbQTG1ITQokSzc8rCFD7NFnE
2iHyZvuJJPxNaI3To+50c6oAM95IP3h1yJAeTT31Z92P9C6REPCps6pzYmSsT5N9YEDCBDI2k/JU
+4Oz5wz4sK1J7JV05/NsdvGWlwu9KG/TXsQ6PXQDA9CFTtutP4yKcH4OxZuWY3jMei4CHetzl5LZ
Os3KtCKdwgdxU9SeczIXMjUFY7efeRqL69rwmS876sQ4bTqEpVH8qDtMsNwQ7dvEECxP2akZzUNi
o/1s3btmZp+QPPaQXhOMTC54xuRPWa726Y59RFVNR3dm09YZRLwNCQqcGV+JY0vs986QZfzkxD6q
EZUjoO1NVMmd390AR2daTT+PFgSMUyJYRlkcQTJpErQqu+uQbd8UfGhe/cCZruLG11dw6ECkTxiS
oN21g2sc4A7TBfTHjnmWA40867OQVzOpF84nP/EwDBnieiic5UIEER0mbq3roMjjBwbmL66V+bdo
hdNTwB7zxPQmdX4hapW7XirI+I7BnJls9N5fJD2MkF7Ahu1N85GLb3o752lVojQzh0+aDz3bUANo
9iF3rEjznekj3y2rkzaxyCD7mBlQDwk/n3YKbtyGQMsm9ZX/uwsNRDF+PMF/MOwuUnlbkrLsLYe0
I/KALSu/7nTNcJGoE6ZfFDMy7w3vjvBC96LWpfNtTv/1ixxvcywmdvfo9St1SNJiumcgET/W2UTv
VzUBdm6XhrfmZz1wQPhTfyu8sLyR3LFP48I6JVWDc5OOiktGWXzVAwXacfaWkNuVRoNtzrR8+oxk
dqF949FswEsiqmVAui4TuNDlngxyBowmtXwxJuy8o9fSagXxh8e6mLN3TzmACzIf10A15/t5kfre
aBV7nxUZ+pldXX5/pk3yM5eg8WgBXA0Y8G6TobpALHZZFZvvav7O1Wi94VPgMrxkxlHP5YwmoH2u
5/jX0jp5VLVFvDe8+ZLpZNjaRtL8YEvn3venZ7bvQmToZXOV2FycgobFJdFnpF2ZC/9CAc4FbA4f
CfnJjSkccxtCy8N95X8t67sJJ56YdmFwrlZzj/dwSZ+HGRMwF5Nby1/PhiS+mnzD3U8Opi6S2aTR
SuduYtJ7V3mxf+yJACtuvcY9QZly6xYoGSbzYbRQGNmdcR2Mzm1hjSeZBurJaXh76qrH+k1VUe9B
CJg7fBLV/2fvTJbjRtYs/SptvUcaJsew6E3MJEVKnEVuYJTExDy5wwE43qmeol6sPkTesivx3s60
rHVtcpViDEA43P9zzneYmzfs62bW3GFCxpjn+QIMI4/1wrWgGjDg4mlKP0NYhl80A8xPs6/eOGXP
GGlMc2mjcwHt9LlUmYqOzWLc75gh2OJME2UQ5dQOF+lIFcOEErhNez/5bC9Ns8PCwcLUhk2zVsEl
RDw8iqR0H1yNXQCaU8nuix016WcQlf0FB8Voj/jHmbGFMxKxO3wkGgefGRcm4wlYNzukOnaEqYV9
xzXAh5m5Gn05M6tiVmfLfd0TIPQ8BxexnrMlOkF/iW7w5Pk/0Jnp6QUS0fANtIg0LUbzFQhQMZhN
bK2uA5cmVprK0vimHCaOh62Xz9/weq22K4kSEskeD0tKy8F4ArBHjVqaVYt7zbLEu4qcLiMmLrNb
226WaZsSB+QX1LKdbZ0YUxKzCiLkJQ+dLfHCaFcEdf0wJcUa/66n9S+YjCMwo76xflbOWongkukC
Zjrgg4qiNAkOqVO7L7PuTXUV9/VtmvO900Lq+FiuuGBfqLD01N4w3DuGkraNy7aQ4gl5ymPiYTky
PGGP9UhXBghwlxzQ6KjU9F3y80ha2jtcfBXloWuES6prMvkp5Bl/4ZPuwzswQOQ6Yf2dxstk6KKb
IFXyZWHvnF72lfKC5zTyux7TaWi8UzdGSC64G7M3j+mzvDajtnkwLHHDt1w6IiA/rQiaT7uU7tLo
AYwbm6OtVQYLtSLW5BZMVXwrCOfN2CDiXvpV501fCif09EVG2WFzx96lqW8mQ4Hxq+OarN2O+ZSz
mSo1cK2LgnZD8dnt24Su45GNOGlyThdbRTPSxuf13s00Vi/LWIW7arHeiHeUV3G6qFNIi9cOpEn4
JSD+nX/nEaGz52wR6XCB8sSuoVIxqwf6Zp4O6V3MA4VdSOsNBC7zPO/vLQw3ONcJBFTHYSxy1oqZ
Vs4ZR3xP1RHArCq9XHIZr84Tt6C7e0qyedfh3Ij3OAQSolyYT/OTI01WbAvI+e0u97LlW20MawIt
9xTdCjKLiJFYhNj20pMxXZC5c/uXeWYvvooKHT5I28zmOrHw/kvaPxhjZTqW7xxm76MMMyKIyLC9
C9tgPvq47sBtPYC6l9OFNmLhfxRjhlIwLhzCLCw0/LBsG9OXY0i5UvO4mSYfd2A5kYDvv5E0sS12
SSZf7gMs/PkexEKdu6eg5hT6yIiHXJIXUZllYXtg37Lro85MlFQ3ntwz9iFLtRnqoqs3RY/IvQ3o
KgnvOeyo5Kukj97bINjq8JD5mPWY8bSTw9HIUFQy7NlL5vKJR2JDa2xEuRt/NkgXh8ibLTzShjrG
8PZEIjVUat9qK+SOaJj341Dr/TZm16uL6aZM/ETEu6XOhkM3TaXe5zyL5VEHhf5aZBFRWciOtXPT
gJu+QxTSBVVyOglleJC2y7yv8THKemlcFqec2q1yy7BMZVdVGJj0islbWN+PfTiYXUNweHi0fM6N
T1maZ/0JhVdpXBtDdNXZJk8vUjPY4oKwQ3sqKeJoL0L0fXXwwmqQLgt9kbcHURs5HsBUt8HOraLu
Jkbg+FHMjb33SZU/k6SbH7xy9K+L3mtOQmNWZz+CS9mxm295LIYjvg+PKq2uCMYfvRlKohRsHvT1
yM6A838TcWtQR2PknhhHP/0+hBSmHJeZzu4ci6LEv5hPVNmIhNKiHRVfMjjiR9KgEyzcIRDV4h65
t+udkZL5qocTgBqw9EmMAlvp8NqneNDipCOEnC81Bl/PBQ0wRtxh1jSOYheHi7riGJrfBaXnkSDl
7YzjQsWqEOlnnG6C9PvG9afAHSilxjGWArdJXFJN4Qv7Ls4Ne4rrhuLVLdjk138A3f43HvJTPGSd
v/2pnvslf9P/+R8/D/n+8U/+Ox5i/4aPLrBjl6AirIAANNF/q7kMAKHLhOB5MEY6ztqZ8JOa64Mo
j1FyEYOBMf1zykdvF3/MFjFGM2BYhLj+jpoLdOzXMR9qLmwtJpA8RVbi7FoR9vOYT3XSioPGJ65f
sS+6WHz2D4uqMe103FanlPowvMyz8B/rOJ/LTeJ3yH4C+QUIj0mCx8HzFU2umUXq22Wtrw5WqRPu
T8EG3Ea2+pHAk6o2dZI2PAdI2FNrXQXuO17hwD3ls+OZrUcdoLWlvVHdOlESQPdoeKRtvA6ezDFf
EjtETiiW3xu7jN61o5cHKXpUkn6pDQ/0SGR3nYvgtLEiM2iO7/7SnggbTzZ2x4hGcNb2SOwNNqDb
xoT2N0cUecgoofVvandwik2Z5Pxz9qaW2rSm8L9TNh//GMKQ2UMUtVAQFmXFD12jhuXBjgMJ4aVK
3eikl9UC20Rp87XOG99sxMAD/zIbQ4ioFE5WYl8TzTFXrlslGQ7uDmaBnZULaQiy87tBZMG7tUzZ
6xhEQ7KfnYjz2MRCWW6dss6HncwX+cwTTyd7z+L0B9sAgWWbtYN49MKk+ULvuK5OkwgWn3R1R36E
IdJ8R4ekpOtWr6u+jSmNtqJmKd+LwSvuxQT3aBvRmKs3iW2FyDVpOYKDiAPmi9PIwVhRwOZsEz8j
j9dwn1Y7wCAETzrGip9JujJzyKdk+EH7OecBQt4lMJyFCEqW+7a11U6a6w3UIpeuN2FRl0jixON0
lpbI5V3icruwsKmNnOmWbEufzelQ5ybZ5Q2qyKFzmXwqD4n40/pgzU5asMgefdrpETyo22RVjT1x
F8Bd8jhL8LDaCuXVNxzZ8/QGtHGhjlES6W0xdGF6QneMbl2/q75jvvF+TDbm/e3sZMlrPFLHvrOY
nr4VVhTY27Utjh0Z3oB7IjUp6cmCcAyHw969dVqFhyGSwfscVE1DIBhk0a5O+/GIkb87Br3j3Xbj
Un7uYdA/mnbJHhk9cq4bXbf8vkCHRFBlEO6xpfqKQaCbN1p3oXMgBO88GrOCOJMyn+6n2EFAJgxd
fXIHg7GZlE70mUAEtBfFadI9cR80ARt4CTYN0cCmj9flEq3RkJQEKc4riIk1z5d9Bh8VE5Bx2wFI
fCyalY4NTaMBiPKZDEevr5taGBqmeW6jE511L5PllXUFZn8+jblpwusIjaxdxbJBB+hm9iqhISdn
oG/OyloSpuqNEe3wOfck2wjwQkzonAY9Lo1Wae6s0qX5qtiVZ/UOHAJKnnVW9djuovDZ6Zw1m+Ws
/FVnFZBxCVvmfNUGyz90Qm/OnK0/RC/TKiPSHTu92GdtEWgLOqNGaLxFNkB97M9KpK5F97lvLfTJ
4axVVqtsuULDqy3mbNRMeVY2SZh6b5wa0DsB708X7NxRQfOzIDo58C0ZcKdfzFkx5dTIJUEgRUn1
g36JduEqsApX4wLEO47uGvRx/+ye1VgWUZTZ5qzShmfFtmBs4W3EKuRiA0fT7c76bnbWesUq+4qz
Alyd1eCCKh+10TJUmnTeqhjPPSDc2/KsJHdxGrUnXxhxbYfYaGiFM/zvbRDpJwv9ggPSUKbX/lmj
bmVTX/t5VeG3XUXs4axnS1Xa85FZfEGb2ap4m7P4bTGM2lN4uHwtVnG8klVtiC2dJfNVPQ/PSrrs
MvOJVAVpGF8htbdIWz0jZQR4/6zFa/o87G3mrhp9scr1pkoT1BRHPtipVdxTGgsTaz5r/MQ80Pub
s/Qf17gAlrMjQBBmuk0zC5+ALix9zU6p677mq5Gg5QiLYGI3fXFUZ68B54/4NTg7ENjRM6IGXoIz
wc88dRqKrg/BIDGaFIyjiLVJqDhMBUMCFa5j7Dv6mPtyC8xByXsN6uooXC4zXKCAnwauh97sIRv3
P1pwPcSrIwqiC6omv6QRCax9TuH6sHMFG/+dMt5EYJrx2XXhl4m+cPVC3J53PnwdxhyzVAr28dUM
hFA2wF2cBwzE1Re2zcW4s5O1YdtZZPjZduZLizEEH2RBOdpwgADrJ7AX8OAKMzAsyrOdrzqoo+fJ
qamiJi9MEC9vQiKKE7ryl1RTuYJNRerLsWbmsWmzddmGIUk57UI7RgqIcZijPdgUQAzjkqTTZhQs
H5iFWvHC/R9Xlxza1C3oCGNvBnaWPKcJM7NIzUadsmJNT4oem/TR6VWR4ZNXHMPB4OB2GjIHmY6x
ADPlyaslICXOOFDXPfEeV0K5jDxnpnp2EzK4Rvw2b5bW4wuxCQahRYFABKqnrYgi6KqtjlR+Z9cK
LUlvej/0n712DZzgf+NKGWBdHZsRBvI4hwlbrnPr6bsb4c/YhqnwnE0HPazEHDMVzgn3vOPgRqjH
ZS8di5lNhHWKuHvMPgNnGQ9OPJPoSktvdU9cxgAuVRk7z4Ulh2gnZUm+bC7t4B27BtnxMHsI06J9
ZenveTT4uf4uQYCELCqVeogkILVt73pdT998PNnb0Cye2ZXa7a/Qzgpv447CTw9VDLxhi1csfnCm
UMwbh7OHphENVXmbpmq5iTu/HTZKW/0rz3BMDb5wotu8bad+zxmZjRA++tjawRQlwdMAanrG1sxa
Yzo84fuwGcVAklzybDMZCRTysg5DHhZzztLeXFkvrbH9lCgnJEIiQ7jKd+2UqprhezeZXVzB2dmN
oi7ULpqZLpME6kDKFTLTq3+O73Jb2qL4YsepPKQBK/yOvhQ5H/i9KNxLnMv6TSFGFpmxyznz+Fni
fFfJWnsf8bXOO+YX7Au8cBieM5JNX8csab9U5CgY0+IcflB4leZtkAdOt8O5D3TerUj+maxE8dWa
SDCsZdwaHJnsCyvSw23tWAHxYJz2d2mGqZbAVNp2WOv6kimDr7Dx0LI33XaljWcZxV1GV4HsYsYo
UVt1B7Zn7Kcit2y/iQUjJi6VqnGB8QVAADK3JRIiC2e8bfppsrYd+9p0FxJuu2T8Bg7B9JaW7F8Y
He50Srmqm8x+vHXcKTMbGTBdW0D3iY2Xjx1D3ZSjOIO0JrhhstJ8wsU/ASfk2HpZ8ooM5GKieJsa
N/zrYrHYsrMy/aU1WoCoxVQByOhqVqQNAXD7m7FCp96SO0wp0qWthnSy7O4Uana6Ly0GnhtwO6XA
QFUtwKpN4RwAr9CsEY8ROmqkzPSJ+WGVb1Xfukdm5R4kwzIsoFy5wpTbge7MfLNg08JFGCzld48l
5Q31aPSPnmNrC8xFN0V7OEUNtwmJ0h9NXQg4xSDlQviQur8eHHZLJ7nAxyKhmYnfk4SdKIoZPvc9
PQus49kyj2Y7dp1/nDUdGduMjj+5EQ4TuxVuxea4yER/UeL/gXIUxPEFLDmC24s9s0Rlbh+9j/mg
7YMnGkS6YXbtFxsH5LBtS9qE0fmG7DWLhpRcOtvdCk9VUg/bvBoI5+Rjn5KUz7VByVCLD6lP1upb
pirnd4UURuPqnPjEk9hhkvvqCr/A0p2gKkbJavebw7Gnr2eKu3eoL/m097h1+P2T0KU3LNIaEbFr
9LcQ4yppPcvGjNgKp/4mpOeBHAOd+djiplv4S1Pob4B+cP/ReOzxTrQPmM3h1pNbqlbwR7Z1T9Cf
PV+8LyqLGWY1sUFhEZm5E1Df+XHRKcafZcmRRzcdSCC2beRbZEPYF27dvA+8Wx20hos5DtZBJLrB
n+naR7aaQ3H4X+/QR++QC3Txz7xDm7csf/t5pvDHP/inQRzDl21jHGcTGlDw+PNIQYRraxvjOCo5
qAP950gh+o0SyECQzSG7FPq2+5NzyIl+8zyGESxoax2mDfH5b3SBf2D0CpvaHzZ4eJM8ATTX/VAV
xShrjskhEuCpYIGS8Ise52FCH/CL7P6n7+XLHyTen3uBP0CH/3ip2MX47riQWP31rfzkUfKSkDnz
CoELaqnYA4E20pXl/D2a+vlVXBgf64dBZ/9YibcAoUHAp5MGJES4k17bffLsZfwLmvrq6voZGf3H
y/Ao9rB+wdcXH743gkajLEYLVNgo5InuAvNpyEN9AwhOHDPAMPsincWGNvVuM5UDls5R6/RCFMxP
qDlMtn/+3f67y0ihu+9yFVev//p2f/pu86hxB3wmWOkNQr/yV6+9HTaHvOqKv2hZcf7da6F80B7K
jc0N/DFS4IOvWb2Wm6yQD7pk/W5b77jgHg9ycRKtfNX59Kqd5CL3k/tG6K/4vGAFAzUdyoveB4L6
5x/+3KD2E/l5vRg0g0UAv2C6rIWLv376IOmD0o+gsNoODYXvdaPm8pIMsVZ7MrNK7aa+bwAa5kvt
3kExyL/LVFvtntGF4+7//M38m7s8CAJ+my4Ic36/H65E75BGNeuNkQ2BdVFyyT5BHdd/8Vv6N9fg
l1f58Ilx1mIwKpJx40cujbhQL3epXNhVZQjA/5MPFK/5FjIp4cfLLaXKk6biB6WXNDu4MeaOzmXu
/T94lch2MVhiY2TK+usljJGSK1wh3FTQDl4nKIA37IuCuz9/lfWvfLxR1tWW+W4ofBbeX1/F8sK0
G/HcM9BwiiODuYwd4bqhSv10+GR3efnJ1V13SavK+Pj3X5qCaRtDGsM66h5+fWkyAo0z1TFbdWZb
17MjJjRsx7pANQeFbMXDvg6DAFMRkeU/f+V/vSMxmrJ/iUls+syiPyxVDHUDYUnQAkXk99cFfROn
LIZ09+ev8q9fLXPu9dLZkY0X9WNXRmb3Y2B3NVBUt7uzA/E2+tHDupMeC8XoJR1OoS//oqZmhSH9
ejnJteCx5cYE+R1+rIQeM3tK+2GFBiVzjgjt6EFdx90yNKcOinawVRxisp0T5RpuKcXN3qaEk1Y8
/flH/9BYwPITIWGzCOHcwOb7sT4AGEm22i0gzwW8C29OiBlgjdlXKah1f5D98c9f79981byejwwh
XOSAjz1AxlkSP+XkRDRpKRkTtwEhRk22FvDLya4bZrphRyLci//iGv/rqhM5HEpt1CmfO+n8ZPjp
KZMtfqGWpDfoCqXFYbEFzuur+NAVRv/FqrP+Ej9eWo72EXoHQTi6V379uWRdM4W1RbymqdRaXwk9
zt7jCzAG9nbjvznF4gSnWWI7/rsrETs1nxm/z92M0hJ9/LkA8nUiwZFVzDFGfhn1+64Myr/4UX78
fDw6uXZcPb5HN4IB8uvni9zKqe0uDTc6Sey7OR7VNkk1pkHg0gyo5ruxNX+xM2Ke/uFLXV+U+4ZC
MbaNLIEfvlRn9Rf5HnRZdyKAdJmTWXLUVo4sHe+1dtvpBhQLNALi3t28HjhRQi8GplPxQ5GYur5W
oGadO6Cnpb1LozE+p2Oy4b7KBo7Zs6lHSgEYfDQvESM1JlMxQ2XrNBOUnq5ad4ZQybA+nF6xbQJV
3AyAjZYv4KSCgtMc0kn/bqnYKI/8sOri67gdymAjpZc5l2U6eBzGg9H2GE6nUIkOirPUygaei969
Gv246a9dXIXBdQZ5rNvr2ufWwV7Nh8y9hR9Hq73gdwG/vtkyEROcsgbXcrdB2vOlNMU4sZ+T7jR8
ARnZm5cuixdeOMaZuo9FlZhPfsPg9N4bVZojDJu4wZqEsXuT0Whm9iIForhVZTq9iZgh1tb2vQW+
oecuLzUsVM0IP/MBUoW6b/Y9UBp73/HlBLsa/wz1wNbSLU/aZVnjcIhVbRPnoSWZAOW9d1oI5DwJ
WS0ghWG++fSCxPk3eKkAEs1g+s+tDviC5NSHn4Ylx4onCwUAd7Es4DLxsmSvSy5Cex+BzsASHDei
vHNRkoZvbIdUZu8KbEnTnbNi5fo9Lh69tl70vjEvjQ/bKzvEOTi633tbZxfe7M36ZppIoQFzMP3L
KDsw+pxG69cJk9WPMiP8iZ2rrp0dGSoIBw6O0e8TqWW6sMHPAkVyltS/WkJAIJui8sXNLCKFXukh
/gCkY7Ddpp3f4exLmI3EsbHOkOWIXQ+hOwAYDhZbzA9hSsTLCn7vFNmcTaadkBEmebQ3e5bxPexM
h44C28dok4laZAhuvgTAw+GHlpmpWm5p9qyLIzR/C9QVJOXv+ax8YKEgN/Wu7mTyWgAmXS4rlQyP
fJHetNMyL51dMnbW08TB5r4a/JzrVfvec8dNmG60ydeEOWrWU58kQ7uFz1I+pXmus8OCAU1sB5eB
wqfSmOnGro1YAWFjeBRmQAhNcWM9BpkY8VGHVnaTCBn7G4Q9DHPUfnIVVRNINjIlHZL7QVlLdYSF
Zu4F5FwKPrp0eIjCdQHNoxbGcV7L5bnPQdK2o8ImyzMtaPczVpoRX7fwnsAmDDaZPbu+QGcTOOOc
mq+xgJd13fUS/F/QcVNvKgcGGWDnPLxcxs6Ax8dA38IoUKXmSRtiKrSEzXQidmbuxmXWSp5aJ2I9
6bpWNMyrctJioKPjH5FFPQLAAM/p9g2hNdz5QTm5xBQNZhBGPPHeyj3gnoTy8ML6tYDZFJJkfYGS
H3+NLFnJvVXLnGoQ5Tlyj95Nl4VuaCDYcNKqH1W+MKZOFXhkTKMNbbMcu022iwNmsvyAGAxyRsvx
HRZNNE2HPJjmDA8S3iXgAIuptkzF6xa6rp6fMitrPsN9wcjBAY/MQIfZC1v1Ug/eBq4uM8Euaki+
Gr1MP9Le0VstEq/YTLyt7BLor3qquXmco0UBaE90d1ymvXaBLZl20g0e/FL8Xpf0O/KmotVz5/cE
T+vYobMOeF7TI61BqwPhbeiahaXmMiCLl6y+NW0uho2joJPibHS7+UidQpACzw5GcFoEaWm0CQeH
DCIlmc5+9rR4a8WcZxd2A812yzlufupHbNXs4DA17zJs5tdVPFmEgKmH6LfAQuqngSaAZ3cgMoS7
FPb+bl50PnJvE7zYmqImW6jGbAk2IbrJFzcZfaQPbTM6JC/xag1188kkVkLLqDWm4PqzjIbqMwsR
8+T0PoFLuJ5UTcDO8J3s6lpwbVo39V5slTPuHtkvz/sGKfWGWgDidXbhwQwiEU32TpF1/8q3kYpN
mAfcCdVkR92uLboBK63tJcwXy1QjksSJHRPk41nBfBL2yz7C+sp43W3wFRhTVDYEv0Skp3jVpBW/
QHVcJcj0Bp53feOfBWwS/mtzuyXFXRYMSNy+aJC7E5128tgvlqFiJ7GH7hPFq7RxiN6rDvosmsMG
X73Mq5auY1B5K30FiT1SxSrlD9GcHx0ckpgno5kHnHKQl3Ypq+iDU3O3HkRswDHn1YiPyhOM79tV
5i+ZIzNDPKv/2gaUtGP6wFekzg6B1obWDVQEULaLvsRU3BNE7aHJ4y0oV5uB4xblu3P2HoD14YGO
IRdPgi1zcwdzB6fC5IXG3+HzwsHA+Lv5kq+2Bm55aL/+2e3QE1dMAFljgnDPfoj57I0wf/gkzp6J
1MY+kRVGvM+hg09/HAYy7dqXmbOrlxJvMjzoUuyHTmLKGBLXry4JfxGV5ynZfHVlsFrLz3aO5Wzt
aM82D7M6PliLaowCQY4RJFk9Ielge98ZHmAUidiZA9QSEc0fEivRDXsHbCX0ednf5tVrwm0fij2p
c9WfGImxCluYW9uThFiMDwyKKv8cgsidPBtZ1NnU4jJVeMD+Hr4zEALE6q+/oCVVmXOUrqFOKMtx
Uex4Q+oWFRzjTCCoT9mmbYChZli9NR0+bf/gYrjFwbGk2G9KfBw/orMpJ63w58D2S6rD6EF/3Kqz
hScE0/o41DCXN7r3SDyB5ZtwfNrKf0zlylpuV0fQSMNNu+PRF91MuUmdixSPSkFWn4lwcJ4Nn8fE
HDLm7955eFyeB8ndeagMsp0Bs3MeNvvnwfN4HkKX54F0gCWUh9E6p1ZAAqDZCOzY+XmQ7Z6H2tF5
wJ2fh936PPg25yF4dx6IK3tyH4PzmLxbJ+Yu8gtacp/ydfldWT8BtgI92Y1Nnu57EhAJy0FPXioj
tNR9rhlwuYfUHlJaCmwCB2/8rXrex9IP8p2wZ1qMfRtL8kFKJ+ZPNlXzbbZcBvSholcE47ienJ22
rd7F7jIqZ3hepOErgtOvjlOQ6bd+Cs2D0R2dCHICokRURMfpNebZZjqSmQvTKyIXiY8xsEmDS5vR
0g9UBz/bSn+xX+IMeMDipRQajFbi29RPOMi/C5caRlyEJK/mGi6NLMPuSgPO/j1uOVqdHJgCmIJB
uzTsJlWaHGpRLl9bTJCf5kB0X9ouJHnRdXB+TnZBemZHqIMAEH7QjiiWnWDe9Oqs2yve9is59di9
GrIhvyrtUtJKU7N8h7T4dUeeyQ57Rhydnzm+T1s3Vu6J8HOMGOs17mMuU+CbhQzzrwXZzds2YAFj
ZjLa3xel8JWk1hi9LbQFsadQpfcEsIkeGzXMIw0F+E15KGWZe+vphFSV4vJfBWOaPaiGHfPG9Iu8
wi6U0cXTLWqPRxhEeZ4L+EnkBqW7pUIquBiLMr3P4Xq8J4M13GVYom+XJXHuZTQiCE2TX6IqziPX
pxnCr0mdErUcneG9qFpkmmEqfDYu0CJuLN0hnLmSZNum9ZvsAb4aedmkaF4JUkI2TtDV0azAbwYs
I2lwzWfIX7WZ/edwtgj50+ixuEeo/ZY5mjhq700/UaSNQ6T/kiDmAj3hjsSVsyIE1dJF1p5ntr6i
pUS8TojP78yf2jc36CPx2eH9s1omVlvtZBaoixxmxHQ51/NwO7LQwdjKuuxVJDMaXVm7hMLYYCB5
1TmPfGGZBz8iE8KO0IBKzLu2Bsd7xijmbDnSG+Lko1qN0abYgGAWy3bA3IF+hMWFIoiJQ8nOqkGY
xr6csao7st7UvstRBiAy5xF2Y+Gtyg02JWa4drelN4gMoybbEm2KAJPwHq5vQNNZMlKY0ZayZsGj
NArBF777t7yaFFZq/s+3At38SsUyfycNbGIQwxlyspqW2N6JJovCbQ9sjMxE7Mr7lkdgxcLjqR81
3WZw4hVnCwo3Q/7E0PtHjj8wPKnLde8GESHR13pyieaXjA22VhEjl+rUtu/g/PvQh0MKUlI1rgzF
tM2qPQP5ot2DresI9CQtO6dcKR9XxCLn+zB3yjsf3vR7r9zo2qvrIsQ7049PNJbpZEu4uL6juZTv
SlPLs8qQdI7AcIiiy7CIubNIn2XgroGEQM9A0D5a2jcoeCOtMrA9mwi/opv1n2o7rJ6Hvg5RGD1V
f3OqBdxfLWX4Ro+hnR19L+WKtrL1cCE6qjhmbHPC3QSUjc2hFnW4t2xBTLbvZnCqQ9d7DPhE8aRS
j0UQu0cXAl3Ip+HA3d3cjBBV+gtkDfAn4FPMcSaCAkkQb8Q91X31JTu12NtbbsDblewB0t0kTHVv
ECLDbaf0eJfSFJEf5rJUYtvleXDNuTX7LgOpnkcFKI+KjaQBLeH3HbHRxB15zNL/CLkmH+UOq1v1
auKSfpM8D2GlLHld/CBeHNBlJ8KqYK8uqRrIZBXne3oc0/lSFl6BUwd09/deCh8PAmiu9FQHHh+/
T5PxtuxNU+xLZ92J2sgyr2B0u3yfN4H5xl9e3jygfPEmzBaCshMtm9O26CxVHUP6GtcogxWln3NM
imyk3KEfNphuAGBndZA/dLQqdrs5reX3loI0zuiDYe9WkBjz2Cug1x8EbMbsMJXpCAPOHsJLmt6m
8VNAiSOnUXBr7ExLeO+nAsobFGo/Lt6sYQ5/4PMe5Has7PI26DEmA6ChBSlSrhWder8nNKxIlpV0
RAXJpenrIN54lAekW5Km/Neq6Ka7xGYlwl3X6Yi+M2tOH1PVzVdkR8jYRVmpHXkgZQhVj4OK8SrU
gtzwsx8KyK8MHGgiOc2qiF7AlUbPFHTIr55sqztH9wwXGZFzTip1TgyJ5h/alOi46H9M7sRuMAco
XxEtbAIylIat/8azE4/9c9F4l3KMZoYvOPuIfcU29VbtLPHVkspT+F3i8c6Q77ojlIYmL5Xi2JWp
uPsaGN+8CwsDLIesyX2mo2T1whL5/aJ1LuQ+bYxKt4TVR7GH0NK+N9T04DvomRQN44KFqgrM+Ll0
nAlUC6eyZSeWxboZOp+BCoFefXQ5Y80bWK5ktFJGOs2Bn0/BU6tXVrMGkesCbyWYgGMQLzZkLAV0
igYpl4BJbrnps08rlr1bEONwTTO7MgdZ2zGDBZ7ZzpaD5LqD9BNLbFNrxobCc45wDaYGtz46gYp/
GCopOBcOIe46qVziZvlYfBOY+QqOJSuFsSH5RnljQHTYK8tHamqqOzlzNNoYYN3OdiSQCTrggJeV
RpskmbARwZ6K5UWQSuBcxOAzzcArG6/wdEIa4CAlv4etlbx58Oxv+UHTec5hMMCLEuFuDEcZv4Dj
IiMU0vaFXRvH+O82Ot4zMWns20PuJTcAI/B9VnVm8fSuI2cXM9Zi8z9MPN0S5t87okvEqSQ/s3W+
w7E/EnbzVMfV9ELlSyc3vhpABCQTLY6sjsNy0WVt/UYad/hCBx9TjkygmBELdL2bKFkLU0ZnpicP
cPUAmhHrMMCuskix5/As/uQPo06brZuhLBXgEAPxfh63/2924qfshAPyAaXy/49I2avuP/9D5kP7
f+7fmqH92fDwj3/7D8eDG/0W+fga6PtlxRJc7X86HpzfyBsF/DjW7o1fiHgO3DtQdfwrYhTij3yF
avWQ/b//a7nOb1BVXIda+VV+XFW7v2F4cFdfxa/SAiJVBCCO0MY6C1+bPn7WyitOCWMSTyszvY3W
rYsJ3nIL6ehow4uTB5o7idD1ub82CuHc+VQ6Xk8PxULWdpsVuHlwLqa6OJoh9tItrwXI0Y9N/oA0
n31uqa1AiTaj/7koR8Jg2KCGd6it9Sr/rwnsJZ5J+081bZhLX7ktz7m2MUdKiyVY7KLp3gaavFbM
g+dN+9zPKNtOQK/vTWj5t8qBDLnVqUq/scen2a4BJ5tuPTlazd61F/U8sLWfr8Klnx6poyEEEFmE
IRmTh545aLZzbxZNZv1e0HlM/1NFJfLGL2eLpsaWlP2J88RYfOZVeGQZ2BO4QslzcEii/zcrr8GW
yPTYl67t3rvL4qflht2kUzwwWSQang0yvGnWLrdjKJJ4eJ3XnySo46I+WH5LddGOKlxKTrcuXFe5
myz4F8fCtg1e26nMXtwy8+/ha5LzyI1FUfTEY6veD84sr5a6FPdLQ//S1nFaG3xMga7KDEakWCEH
j81/tYa4E+HCUvD79t6O/ou989iNHFu77Lv0nBf0ZtATkhEhKWXTKM2EUGZl0nvP1+lH6RfrdaLu
xVVQ0UGoxj8KKBSqUHmC5LHf2XvtJfuGzF1e+HMy57upxtnPZbZApbgNvv6dMTcIKPuCl6rbS6X7
4gPGAFViHHp5wkGAgmavP+ptG+DSCJbf85CaL46Zqi9NFGSLi6IgYmIq0eZR78af4HY1+UL4aK3h
B5dJoeabsd5Gni23dvc5rozweqyVMnkIrUz9K1OlgD2dzu3GLu7UyvHrzhwNPPkNNgAprOzuPhsM
tfOQiun2njT74XukVqy06NdT1jS1iJ9iMhYKl+CQGsWx1EnP3TKjSE2qgbPeCE7w3moQh7g1SnCi
f8n8/aBif6esWwc5PKy6G0EXj1bCDaKm/AgSYZjTq46XEFJmFWGpdA4SPYnR8qpOZf2Pgpjo3gqU
ypOGUp/PYAvjeysnCaUn6PDk+1VOyf6SqNlk3xaxLO+5Ksqok6cd/0bjNH8I9J6iYQg5PvBDS0ED
OFvsErktEGWh2uRWA/18LzvIqYWaJpyAq/tsa2xySuzY+G7qhZwcEvhitVsTqI1oEFpJFV7jfF7Y
MdUdCaDTMo7xjpLi8Ics6hLDxdIoX43E4k9BhGVwdwD3bJcYSB24QRiyl4p7u8Bl0aF/IeroHgmw
4Ear6iMVPqQ9YXKKwoUKdzZAcLM4yJgub9K+D5waa2OYoeB3Q+hPf4VzX4qKRKF8smot/WTDK/Hx
4kY/u5YLplvMndZzXWN3BR1ojDOvumt/9nXVvCSBWZNXPdjmV4fdUb+DVlTQ10jcIuwxp57rG2YR
/6xbGW53zVYVTXNcWiBoGQZULZYg+aLUVXez2CWT2Ksl4PHv69jXiq71faLsGKbKPSmTtm0wra9m
UihvKXeIOtyBiD2yomNXspQOgHQ2bFyXvtVbrZpaKTfIeIBOaASxF7PraHeYKZ0dyCMiMgOJQ0fG
VclfwvO878icv276KPbG0KoCNpWW/ZygONldfvY3qgrxg0z4GijNuPI3xSpzchfOAQ0DN5tDTEDX
lpzlHtv+4p3X4CweLH2qblpcFeItFAqIV61w0OGY0WbifEoldpqjmnmh7KRHJWr1Bwez3HXezt3G
s725nD4u3joaQ3HTfxRAvm7VJszaLjJMKbYBy/MqpsBcqUS2FakvqfbWp12rOHhGtgr/bW31Jjtb
qxyWVdBEPlIyl4uX3dfF/fXlPnIfW/9ldDmJuclGq+uuu25UfN5XLxZ/dthFE40qhQyBNCANrhRu
ixSzxeWOomy9TfFTXjWVtwW3E+L5yNZyoXm64FPc0rN90385fG/9L6MbbnSbN4q49eOtRianTTis
+fGdRh7VEU93AxfGqltttSSECq+FGuuWVgPTVrQMBtLx6Qxf9sab1n3maPBAKvEXVN7XGy9zqzmh
jXn1MjUNxlMmmpu9n8tePuAI2rX76D6+psJ32Px2ou9derrV+HOwtyHUoLnR+0kHdX8V7s0f79Pz
5ac610MUxjfSKQ2py3HH+uqhEnWSkrlh6m4GwQWlmJ+j7Jt/AybzOapdbmytHjr9YKa8EoHoRoK0
XDzSsmd34WGZ9wpvs1tcfnGmvFLRgDrAmCemkLt69zP1Pv82Di/Pn7SNsbX1LOJXvHpxgIxJ9uSW
wNWfiI6v3eIZms1NsDEdbowmMNqnzTjQzHSyL6ikXnEH5rVe6P6y7qybLQ2dKt79/7+7mfJqVsJj
FQW6eGvqAYsZU6G0U+5rBq3il56xK9zG/dC4N/iK3Pnr5W7xRta77heraYqQ7DRrxcjCyb2PrxT/
c+4t7u/ApVzslntMC1uv9Vy3/+/Eb64PYmE3xSbnAsjfTP3gcxnKwxUrvAfxzEMRsAt927O9rZVb
EX3v0lteTVnomnuzFm+58n88Fz6BxO5fN48vG+9TTLGXWlnNVOQ12MSMi6f7pN60z+V9faP9DB6H
3KXCUr3Mn7kre9Aejc8b7V5eTqEZnHbWxJZUo2tpd/AjjziTu8C39qgfvC8UhP0/+MnoRbL7Z2uu
3Gj3OIhejcVsGvtBTmm322Nq9sZdedDuVH+z15xrB/YBVksUlxQaVs/XpnZeyGLlBsexU3hGzXdo
UfecD8TdeMZT+1h4wwHz+a1zvfFuz81qr9pea6HjOpkzgnJ4Rh9i6nO2p+y7xw20b6/Vq39r+v+n
7vSq7kSN4HLd6e6leSmi//t/TipO//6//oPtUCDwotWUSWDmb9SS/1txsv+FKNfW8cogXMWVxgf9
D7ZD+RfKSxVsB1QNAhzQRp9wO9ABoBAn1oHNt4GK/x0lp9UqpVHZ0nUcQOLPwbKz7rEqDAcD72eJ
Hg/zvGcXcfytXuZc95sq0B/rdMCHl9pRV3Apm6Gj2ei1q/lOtI9BArm7ySbDAB5yOiNoqpTqY0eI
AlyCR6Sv6WeFSEJ/0JuMci2kxk8pl8WjO5Ftw0UReHnSmNu2/hI15GO9b8n++8cgq+Vi0sEHtBb2
qhl1ASpTJeR0gqKyoe9+juYsIc+ZOOHPQXrX2s/whqMN9atYOl9Nx3+3iwDfYC+CjMNcreEyBWij
rlCqGTMrrNcR8LrgcFbiduN1i3Vy3RAif3qVpqkGQuLTt01YQxL08LDcsO2DL8OcaGS5KU7wgZuO
3jpc/rbnGhMFU8Rf9HtmxdPGOl1VI6lDxLbwpm8IPkCSWViSj3N73FhYVuuZeIEs0TSDMhD8jCle
8Kv5XQl0g6oZz2Ul5JAnnTJ/sTtrOEDjz66SBNLxux+NhBZqyQxE0Dvyam+X6RJpPTP6FrO0bKjt
xNmSVYkVnv/n/Z/M1lUyWcSj4SFa9Q1CL7jl6ghJQdkMxhl2fB+4xlJo14patO8804sXSe2ZByP9
hYv2Y6nj1YsEfGVm2I8KV+Fm2QswV1Ncq1HveAFXf39xvTjIh5qz+YZbQgzzVcfkqgWGOb4kyvDa
auOPmEvJVM2iXRzivYsZV79XZ5mL3iKOvozEo9zaQyRtOOXO9FAq/ZTQsDFa/MNqOAzWQJkK0zb3
puRkBQWjvEprCmZWa25MLWd6KPcLOm4M7FeY4FY9dNHG3hrGnBzYdiHAjICRw2wOQH+aAFFkEUq3
7+6hLBzUfpjLDEpgq/YQB4X1ZKMBL1vdvFYlQheRHpZoNEiNvtyU+KPW3w4rKA43QFK8y9Vg0M1a
7cKZ62Tq+dk96uXFT3Qj2v+DVkDIG3hYTSCyqx4iE6tNrZ7ZhOwTbhMD2f6A5nXcMBCe6xGAebDr
IDbHwbIabS1ll8acCdKqM2OyPGpD2XylJ1SufbhP8pZb5lyv4MZH54ZLYZ1dG/JkeTEbYktFB+w+
Dd3ylJc1HtQKoI4lHOeXX+G51sD929h5Mczp2upDQZxKTK1icDdzHd4UcaPt8QNY13jZqw/LuPQb
C8CZjsGMzGhGYUibax9qaqnVOElA60Yc9r27RLKKUrRUgncWzMSsRRMaV2fc0ulUfk+n/6nSFQRk
jONp4NZAqEd630pLO0bIETSf3v0WeYmYL01xIagIB/brtSaYEJl3oY3Qmew36K6yU/8qGt0gr5Hr
Qu6GBz16/+zIik2fp6DNTlEXs+erWXnBtzBFE+r6BEqKl8KB0NUghtdhSDs9II+T7JXRv/yYZ0YC
iypFZLELZuu6Wr0jUkuqXELPbbXZjUrc6y7LtRD1p7p1ODuzBT1paXVoMiu5h4LFC3VI5SYPmXzh
Z+brLtshKUUA2JEb8XFc5kLZEZllbHWeM0uPYzF5AeMxILhyg3vyclG52FnUopDupqU7LCjXHsEo
cdFltPVO3P/dWHDOv15+u2cbNcU0w/AQhL7TRpvcGZXYhmnTjrzU2MnSL/lsfonMogGpXGv7sY30
jTZXh9PjKGEhYAYVB463h1ObZLREawowPDXp4FFx41RT9nUOouRXmWv5DyOXG9+Q5OZaHYE6XH7i
t1+ZXiRMgRyMObqsJwOisKxJy9Bn9NakPMFWnt0sakLg8yDDFlsSUsO6vZOqdmMlfDsLie7LyMGC
btu4T05fNW4uB99YAXFaLbQHEa24Q7SlPl1+vLdzq2axl+AyhIQT/lH8ildDFMZVH8dqhPgq6KMf
IdKoyOfWtSz2ejCVPzrsShtFnLcvlGawlyJoYE0E43jaYoSJKJKp/Ll5FyPEq+PCeIQzBDunSfV4
D30Jp0ERyoMbVEFSb0wP51o/7upRWFvCX3ra+iCR70kVFQx0VXETjJsHHCnxC6iwHLJBFIhRwTL6
1SQTtjsC7v19+X2/nZ6gWtKRWTVZyDg8nrZv1nC+uLbB4zalxAWk2gsmEcxnQGY3Nh5nWkKRoWo8
Iw1ykD9tibOE6iwZq2ZBjHvhF4vNLSiWWsJozEH4dS4/2NtRqtGPbOZ59m0615enzbUI+ZOpQ1tu
qln9FwsKlPAk9ZU0UHZdV5SHMMdjVI3oo8kB1p8vty5e2+lejtZN3KVsxjGDr62f4PjMtG9pPeJa
/QOkOtk1kkJ995AUrbA/ZSMsA8NYPSMjxI5TB3qMPEoOGTY6EXWTdP0PHsUG6QFow1Sd9Trd6rrJ
1S+NmONSPUKBDvCbyfIQbUxsZ0Y+zjGVmh+0FDbbq10V0UxGPgoyVAhWhCw7M8Fehp6mcazpBkGq
9O4tKk527mKEARjUsLXq+W2oziU4f8CLEkz1bLCzeyMkwS8PJ/3x8is81xdxcgB0gVbCbLN6NHCc
GCMANrqWNbbXcgLgjeJC7quEMF4DoZdvaq0znowmqb4Tp7N1UXNmjmFbxyvlEtak5rWaY4wsHchy
ZjMeiMAl6GxO/Uh6iWUDIbWaz6oqYQU09Lj+rMfwlTceXvzpq6Hg4GKn0iZAKhhfTgciYqAKszIu
TELw5O98jNh0C5XB6PVRmCF/DNL0IxJK4x9MODTsQAxEWkZxcLXB7OK4rcOBQ8EM/I48I9u4HmyQ
6IrVp58uf2BLWfdeipM42DGyW6IGZ2jrodgAZZ11bGf2EUBVq83S+TGelB6Bk1qrh8jSis7LVGUk
X+cIsrLTrFn8VnOgXMHqUr5bHVhbzyyGctnHAolVzERQYigZJ0hZVR5cZ0d+1pBHDXEHMlQW80jY
io+0rflI3rLkUQfQK3hcatATpy0dOV05Z1tMZgLfRfoQJK9eEVQvWwC+zFG1wOgMioHLQCDAknwg
tQsmIvTBBJmz5AUx0lIEXNb0UpsxxNYjUQzEhCxSzidUxHnbYjdQjgSycNAlKuahPd5G+RRbH6CA
Ai1rVD1V9rpgmTVEyRpedkScpezXw10jyGdKQqK1Owge2qwvau7JPObPrtM14J1HeNrS4yT2Z8eE
qUZIdo+dD9KaHiaYu0E/4oBUSCK6kbOZCBrd6YrbRbDaUPUAXSVyCm2FxBKAx0OQ3SKMp1jOGmzi
VAthv0X9OAT+VEvYWrER1BAj9b67kTujjoHGNZPkwQgenzoOYZ03DQioMScL3JzTT9DFLUGhw48o
AL8K1q09C2zQATirwKmjZtPBH+fF9JRZAzY0rYfI6Sq4eip/jEUW6CgoeP3sWBzwHNh4URZIsqci
TfoQVxwy2NtrzCN1rvT3daapld9yWT55MGjlzxgmQRowiVSPCMbbbw08zK96ZwsbYh8nk29jsQ5d
TSD9kgH/q49Lg1hN25iQVUGZ7HCq/k0DNEu8XhiJ0sfhCA2MGwEQxN+C6ZYkbjZHqPTS1o8s1F/+
pBTTTIjCjHJ5MQg294sjoFBHyx96ibpI30l6RIGHAgw7Eb7wRXKbLjSJ7clLs/PquFpI26xaCSeE
oCLaZKUk/vA3LNHKepiSUzXVOx2I5lNe6xBuuyNl8QhcjAR7EcMaGEb1iGRUj3jGRJAa8yO0URsw
uO3zpU7BgxAA9gHnLYjH6Ih7nGPYQR62FTwmbTO3nwmJAw4ZmFP/qzoiI7WCveciOJL0Bl6DjMgy
sxJ5+mY45GQBDcV9JQJzdPU6zbVgugbNpir+iEuofRkDTR7/LEcGJpgpeJhZU8r5LrC0sfIDGHbZ
YSgwgH7LBWWzrZoCn01YRRUhV6GUfqzIVEjxpi6tCFUTCE9CwFJu/pSgbA6jNSqU06VFk/wyM4Ps
ps6nGUSwUcXah0GNYbFy7Gugio4I+b7hzYwfoyOIFHcMUNLhCCjtGxlWKdJcZacfOaaLKWfLlUS1
TXZlAT3FGGqYD52gotZVZFjoJ7MyusJMqZKE3E9qc2fbC1LMEFlpulOPDNaukHH/9ALP2k1drvmE
G2ecXkA/ar+hhaez12ZGMP/oEpuK7NRHc3HgrZrQvRJJpMnqSvtC4Gc0PmB1KfKHoIIDeldohdZV
TOsB/isSQ1Hlf+pJjA69GaRmdp0wA1puxjxlHeoii++mbplQzObsOO9GHPTdIZ50HZdIX8tfpXkY
Atehbpy5Mx28JnBnCbpDFS76CEqyI9JPSmvpoTO6wdmh9RtiD5PMhCpljCEUgMAl12ORSXzzSaju
gmfkkFbgEh2jPNbCOIb1axgPCfrrDrOSFN0OealFe60vZpjOUV7H32syG6N7ZzRV8p9Ncol34BQs
jSCzFFf+2DnK+NAT7ey8ECmlaTtbjk00cLlelF47Jb102yWziU+CzSdS/rbqCZomeGrPjdVkPRWk
U7QfzC7NCJU1+fb73lHHP3oepM1VkRPG5qdz0LV8kMACOywryS+wahCTXG7m+mewQJXtZU6Bh9Wy
FLyzEGkq6wOma5FKWVWzdBXnk/NR1UJku+qwaORoNdzVYNqQJ/iXFTHFnh50tezaYKyzD07u5NaN
0HKTRLdk+XcLtTNzQ1L37E66siFMe1aHzu8cyfqKW7CPiWzhkbwAv/9PqxPSAsCP1XUTQEcYjUCR
XIH/+T231vzVhM5zZ0IvfXDkPt+rmZM+KJmdptdm3tejV7Tg2rmQm9Vl35Yx8tu8T4bu3srHtrmG
HZ+AiCE1zKCAMc/yflLHavDMPu8VFzsoUsBKxZO7h6QJk2uZmZ29Zkj08rpW4b16k7A4eSpAinmX
aeih73N5yPMrpWcBdVtCk6ydqXfLzdgOaQofvxslP15QQLkYBoFhk9hkQy/AlsMCLaVasCtzOE+k
NU5x9jWzSs0+YAqqMr4/AN69gj+cbU6djZlb6GI0lCxGo8d4jcie6aIKaxia+U+wOjprp8NCoDfq
GC2J74am7rYGjXkdYQeqy1YN7QIOgOxDOxeBASc4ET4QEuMQOHB7eN8X7DC8Sq47rFlmzSFBITXy
d5BIyp1pVZnFoZpft1MJDH5UGBfNLfzR7KHFZa/6iGer1K/CmmVsmOSs2rEOYwGf54BQ3Lpfqq9l
IqtPuT2zzcCN0n4cIUtUZHAa6F7J+8UKH4ehBoNB77U/3H1YSDFCSkJohytYcYGtZREZaG1xSDpz
wpyLZlt2daWenvShzYj7lSrieodIFeEDA8d+Bvsw3erLgBmRCOPwT6Rb0UtClBs0XwYWguk841oj
C+2m2DF1GcleZ2onrJvrzf7AGpw8LZg3Md50pvlgGSRN+dUgBMpQz50fKcOTS5LZiZ9t8h0bfvDQ
wmDu6vGRZDSwz5HdTbch/apE9x9jVc3twHgEMm7ckgyXfhtBJf/swASGhAv00Xd6LziQ2LCLmyko
BH/Z6OFlsyvJRA8ic9iz4UhoxJnW5f0IP+/enEK5cjmmZz+aKh95X13T/iK6Ta53va1au0UdcKZO
FjmjXibzY+ApZ8OfYc6aL0XVF38ypdEJJtUCsOYkxRJrLE2DTuaUFP4i/TIDiVgxaPZqE7TkSdfy
cGcsRBlgZKPEC2+OmJ0m7Ea4OGwi5ltIe/E15IR28LFUjqOL4D2BazwQJ7arMrP+3C62NgD9khvy
L4ULy+0Jq2/vp8WK2HnhvSCVvKdGSQh22gzXRh4WNduwqGYzVlRop3HCNYurRrpKMA269aQQ6u0h
SL2WGHMEuAPIDE8bhvygklOE96+KyKIducKvPG52Oa1IbVQnO2ls2Hou+oKJi9pu9nFplpZ/LQ/q
shtwt2hXXBeRlmAzc/tFYFlkCUpqpu1tcNKY1eRGdvxsYMPAmjFgFWwiEVGbpnG3W+zG6Kgr9vyx
pVPYVzgYod4T1Dcvnq4s+p9wzGhnzEk3u1c1iUpyksZEQ4RzlOG8UPR48cIhIidEmkFd+YCi+dOH
QoNcwQQBecJi6fvStYqz7OqGTYcXBlGpXSlzk+j7WOnY5ZR13LN/DYbJwS0CmBhRchM8R0Qb1h5b
MNLW5yFj62lpi/QhLyITh7o91x+DFhMmWRooGz2Md5WYSMZw2XetWuCyxLVzO9eFXu2kNMKNXpmN
JXu2Dt3arZWlE1YCu7ZvbCe2fweVzogbApX9eCc71Wf44GnnNopsPY5aVGFwjvv4k7bEZg09xWr/
pPmAvUyKrYkyf9dioWza2Yb3kkbLn2ROnJtiUkgog5ijfUxJ775b+mx8nisDjo4SS/mVveQhLvOu
5v2ZuZNcp+Rh2nsMRaZ6PSih82EqCTZ0zdBW/2D3qGCqkgE4eQbxyuQuNxJXvqyaHBBCqQ8jT3Ko
PbLvh/ojAofSvwxy2QamvDSuvNoK5sjr9ClpPJYzQt4KKyPeTVIwGoHza/k3JYIkoimxmB+WYQQf
khY1QBTKqHSxgF++C9M5MnG1TBIQf4PUtFIki3rpKM8jZGOQxR6dH99pU5H9oDPp8WdLEcZ5FT4T
ttGmB7rQTL1zO47YuF2g7HRoItDmfJdIpfhZfT/9lFtQkV7oIMvfN0lMt0wlVhxQRvr4eVyI43rU
7NDIr0onkjU+wFx/SsxexcFUFPRNi1ywjhkvMi1Xr9vxd2PV0dOYOfxAKoGcVAaqrIQQqjINj3kb
PCTI5r/IE4AIt5zZ5LrsXEkWGXFVQH3PJp5HC0n7gipRZxQS6vF3Iov3CPkm6nZtSDbMfiTvDga1
3nDQYV8VPSW5JqgpTcXPgcM+/pZDkVJP7ogyX2Oxl8PrInFoQVs6QDWsds5tk4+5dWvNAMlc9rnE
0zMNgHsPRgIv4wwo7o6ttRiHOCWHvZYv9n4OwASCOVGUP6aAUl+uO6wKSzqqCWqcVDnYlnO9pK1K
HPxWw6k1iVMX//WH1Ius7bTuD1Y6ktYtoQ7Hns3nNbrez9JeOVxuflVYOjaPlJnSDkOLZKbVlYAR
jE1XaRYkIyKKexHymPRXMLYrvnxAChlKKc6DOoljGGQb93Ljx9L0q8LS362LSrJOILpjqqvCEt7b
oG5yHj4sdYnJeA59zmIq23L7ua7wU9TwZjhmluEu44P4RWLPB7Af7Q4gGqYRaFxfJY0uvPG7RDXv
0u8Sb+3VFUYh1+A7qgiXfDDXEQEGgYza2ymmHXa6PyQScbmJ+ymWXYgb+I66oNil5M65TT5wHKzN
7tvlX7SqvP/9oo5WFijQCORWP4hYYIV9W0LlPeeMTsgjyMqAxYhbyLYk/uFya6tK2LE1Kqp0CMq4
+FrE63n1+NWoF2OqkDY4J4b9U48xJGIEzkfLjSdj+hmkpbpROT7XDS2kNtQWTQaDsarkFvDoy7S1
2d/WhfpoEv0m6BX2Di7QdD1DPjxUBbElpWZu6F7eNkw9EzW/6IG0vxbdzaZkZOAlOM0W8iiqufPd
jKTpwxRx89hMdUe2YF1/BCsY7i+/5LcD/7Tl1Se1yyHVZUztuAnmMvJLNRmce+ah6YFQzphs6GBh
ra8VI66+5HqjDtdD1Hb1Rldf3XLwqfkVCCwFnNmyVHtV9CRPu2S/zwjMWMJFRK36MC9VeX35Wd92
KFpxNFQdqokmbS2Yp+lYc2rGkzYq3Y2hsImwc+XGBj/0ydLULZTu29HC5SOTCq4ovF9Hmvvr/mvr
VI1yif7bdBxfuwmOWa8xU8gEk7z/wdhLK4jZUIqh8FiNFAe+yBRzlRvUan2dJSEMSw6sFBYsifMz
xCDr/h+0iCNaxmmmivvy0xYVzM81J1yASxHxK8Eskf/QJWSwG02UPjbBbG8oLs71EJQkXOoI8e4x
u+/1yxwRyOilFjIXNj3LurNUbeVXVjsUGwPibEOo7TCQ6zpfbXW7GPfmWOcD73KpIRoWXceGeZrq
jVbOdUVuaxVEhIjClLWvZrTsbkkjWun6yBCeYWe5gkFPdk5Xl49tJPUblyfnOiNVJ4DOKByY41Yj
zCwpoM626CLK4DyNxVJDPgtDS9r1WY6f7XL3WF3VHMezI7jOpBhYOpPaafconT7rEVLR9Ql7f4nh
1FAiI1RuWIgib0VqGHu04flyo2cmUZYLBeMjM6jGBfFpo0tgw9goy8K1Y+ijfOLg0FIBcLU82ZOM
bd9DYNSh5MxYii+3fOZrWoiFiX9CfIoBczWJUhktI7tmpLdBb39XlRQ3et0rA1knVM5CLSp2lxs8
00nFNg2lGteOfFLxg14tje3odIYeUf3MiQ0kDUYz9r2kyfvLrZz5ipaK58vk3tlGfr3alTlzEAJn
YcxRRVEmtsuEnR807PjyXunm4FeqtAZUDqVPnI3nO9syCwGhAdSH0IicPl9gJzMlXiQiZTrI31o8
9AA9yXF8mBEG/WRqzzt3VIwh2JhIz4wSmpPZcnDVxxOvPmRDrJHV9bSbp9V00xbysDMnSXoijqnf
mNDOPCIiK6AvYjLDEyw+8atPWGeyuowGuISSKzJy8iTtMBmNDjMm0dSnqoybb6nibGlvzjzg8WYc
NSU6cFVePaBB+ozjDIwRMMc4MJsQZi9V10MoT+9EY4s5wNGYAdAYIQIEBHj6gEnT5U2/8IBBpuo+
2KSJZAUieS730bcjQehNiEzBWm0jC1n1FHmgMBfXqOJAGfQP6ZgCRo2SrQSPM62wO1H4i8kTAcFq
9uztoqKc7ADttGDbVAo8XqWOtrxmZ1rh8MHNOis4rhVj9XGoDA4TpwwoCTM3KQ+wqeTSLxupiza6
+bmG2GZyl4/OlZ6wGtjaoJMdb6CgWUYZMhOZ6l4ZTT8uf5m3k6KBKtgmaYO8GHrD6mlw08CO4LqL
4qCR3jB3AorjJoGnmwoi2FIoAPP3y02eeS6EXhTmkF8xaayR8yC80CBlbGY1jbNyE9nVvpqnyb/c
ypkHs5Aky4iELcjv61ZGNPkhx3/0JQ7UrDKLrFukdO0eUHfkQejekiaeb49zgXk0AqzXtUGVe8vi
wso1Mgmyn5Q1oYX2KXS4U5eT8qmfGu3X5Uc8+yKFqJtFBsXDm/N4LsfgZHiRcwRbEgNO6Gdlt2zM
8mdagR4nywQhiFl3veun9ErZemJ96TM5eLQncufB92+R7EU/Oz1FI8gwWEnwETns/1czhGA0hrhs
MKoi9N9H2dR6WjKMYOpa5+CMsATTNJxqX227/HD5NZ75cuy2kJIDKeJQt5ZVDbEc1zVyLfI69fCb
kHt8W3pHb/dZSTlPABNVY3+5ybfLCuIcPhjHAQwjeNxOZ91oVAuu/QBpBVqxHIxeVX5kUj+3t5LK
mR3o5KApVGQjblguN3zuY5q6aTMAbcbf2lyEC4j9awnCdog66T4x9Nxtq2p89zaWx8OEhzdLMXlh
q8crq8nqCVKjnJ/ZxYH7SjQRSAEthkKW5cZGBz3XdcTSjLSLN4rA/PRl9ixqhT0jBQGRFB8SUxe3
OrGkewbXmndFE853BhdlBy5Q5s/vf52wl4WBSsRoGGIhf7U9sOKh5u7byLlqMLjxyi2IubNibqye
5zooCTdsmRkinFRXr5PLuArDH58qN1M85IUk/dAmZKpzqtdXk2Ruedbfbj+YlzlJo8nl1ENPOX2q
ZSG7ue1R5hh5ZHxUZx1Vk20moqQTxXK70SXXVnwWHZrjqC+2IPx9LZeLpzkNkkiD1rEEw+g2iHd6
ty2dKbsylDkrdn1qQd8atMam8lJWv5oJwS6oOoRuG7/lzJsW8jGORLxolvfV91yAkpMiiUhwRsvu
cY1YDfM+UcvJt8I89y93nrWITDy4g7gRc8JxyViLyPIxbaiOUQRPlCCMJhARQcJNUmDYQMnwB+Ep
h9wNBKMymuKDTHHpq1JzloPHCbOaEI3UKH4p4MCnq2ySCEEYdWasD5Y6yN4ccLzaGGhrl/3xB+uy
qbLXl5Harc1EU+5EoSm3mOoY0fkuHjr5bpwy7YBUvLgK7FDIser2EEEBw2wBhZkLt9lSPmv83H5j
VJz/NdjQHFMzWTfW/SYxu2yQuQB1g2VB/YUihbxzhFq64eWa0z3Qe6VreRy4KYLM6ANPWVxpmG2E
iIn8Pmnu32/m1W/RTocM6DUpQQNcumj3wh32yQxWkbp1oDzXPekvmFCpVjHpCFfwq+mmnGM5sHRa
Cbs68nSClX9r5NHfDTDhbqBdTxvD4cxqwTbNZEiyKKOWF//9VXu6uZDYQfSLaxlavWukBSHrnI8b
7+7MdEMrwvHKSYtPuRp0ExrLbOo5giAjqb8HSWj4da2GLzict3YZZx+I45ygW8FkWVM/hqRqSPhl
L9NUVuoHDRdGzaC+05d87AwAETlYiarKWwFuaAWVij8NdVMY2/timvTe5xAXbRmvz7054rJYtSn0
i7LG6fch/0S38XjSkNTJe7wFiW+Vg/VURaH26fJkdb4pci8dsWfHjXLaVN5OLZocPlI1ddWDHXTo
S1KSRoR+e0y+/IPGMG5R3GP3rqwXID3HxWMK8DAGuGjf9x2OIhQw/oBYZX+5qXM9gt0fayuuRTYP
q843ZqVutojEOIwY+VMqx/a9aQ9bQKxzAxdigCUKTyww691tkQ0mV5b0uwIFrUzsHjHvTI7jc0Tt
a1/1Qepffqxzn4syIhY03XaEj+f0c2ldFIW5yVWdVKZIipdc/tIk6Bk4MkQbH+vts1GIwSxgCQuy
wzg+bWqEcJa1OaILAB7NIQrqp9JubpDfmVfETAwbD3amNRvxPmYhhx0KXo9Va70mYeuG042u0rwR
gtHPKJmSHfWt5TGoo2BjK/u2f8AiVhxyW0nhBPawai/GVaYT1YKkBDz/d9KJkOcQePrx8uc62wr2
EYYx57g3NCJJGsxpqWnFqsL0BUxncx/l0VZA2Zl3JzZYXOFw7mD1Xn0pLgIWyJOIuYphHh4VJbBg
ohZJfaPno/mVZKTsz7sfiy6IXQXXrLg7Wq2Kmpk1qFE5bWDC5xyQq3/FhfVOMzCzLUcNnWmJCZ3U
23WZRJX6oCoWGDxaqYE8bkkno26tFx4ZUnC/Zb7Zxs7j7ddiXkdjT4gd9ARkF6d9sB5Qw84DF25z
Vve31pIEd3I/auPG6vt2DFu6CHXDF8fsztH7tBk7l5TBdkCCRloHUDbNfy8V0OfGTLaiZt88kInc
ymI4cfpWxen7tKUQuS+p3XXlKvUcf89Lcl3TLtqq/L/d6NMMx172Ew6aKJwap81YQC1q2wI/0qSj
VqNqsRPtwziPqXY39FU27Mg2k9KdXBtkHSWo4pzHINBRJhZKvXkbd+6ZxRTCwZ/ZhJu/0x8DoVWP
y4wfMzfZULq4uqNbnZSK9zFKUEpAW8QQzCLNKo2T8rQZeUafoYtqYWmNtu9o4+9Ck8Or4zj7H6zQ
CVaIYt6r6cd/6V7+/Z/vX/Lf//t/3b1Asj40ZduuwELH/+/fYCFD/pfK4U7UzAjzZRQzJY2/2w4m
tan8i7ouG0P2UbLI4GZ3/R+wkPUvcR9NtxXAH+omLKf/QVmT3S1TOnIc9g8mO1hdeQ9XiBWTDvG6
EMbxilBXCthcfVESW28VtCls4OgSKrEQaoSKD/sKei0nbJ8QFRnmlSoHtu7O0xJ+7wPUTm6Va8Sw
OJMuz/6CnpK+PBcQ8u2ilGx/aOToljClmiQZa+D6IAi0+GWs1Nz0EWws6aEqpSxzmcIn42ZQ6yzi
NLd01za+dQjNidT+qjWMVa4OTF69Nrkm+wwkvnhsqafs2hZTouuUefATeXN0hQhV+ZF2ofOFrb4S
UDYY1RrdVYbc0kAMdo0FzoIiP8zafirTHnkWhkPVq4pB+t5mg3NFJGDrePooal9s45vvgVJNn8Ox
L/+ottQ+zqSpsI+pZoS9HQiFp5zcLIIITSe9q5YQ/Ztjdj0GhaABx58oTol5pU4l2L6WVl0jAJL/
BPGEqm7U5OIjIUf4cOZ6htGUkjWHCDYkoAwFmWo+Yd7qEj8hgWHy/x9757VdN5Kl6VeZF0AteDOX
cMfx8Ije3GBRNPAm4IGn7w+q7GlJVZNadd/pRCXFAxeIiP3v3xj4hHWeSYxw7JP/lMCIJbINVl/T
NH4Os+c+U9uk3PVgdyNm9nPxFqeD/uRMlKjB3GLmezS6eTQhysxzkE7SYhwkYS0XIoSlNrSAGh5b
cjTIuiE4gCi2OL4TZEI9Zf0AUmiM6fjdceqBNDGQ5ovhlGjB49qA3Y/F1NwiGDD5pixlbeOyQTcR
wa1y/Fjoo0jIQchJTSnUzrkzyCiVUU+RdRSStqPqXlSaq/C0DiMBL8k7iWdlzcl9A0P/SyjJMHtZ
nK+jW+SSxqdKTveVpKWJlENrxmuByoZk3D41EfhaWfRdiUUFR1VDckZORdNfGASOCNMhZvmCbjis
ZLMBGbjVLKCONvaGbY19Tc6CHCXgTrOc9WB4Q7Y24Syn8cUx6kYP2zSjJ92ayQKVqVLLp9mJSsuL
ONASLAif7yolUZ8cFpFXHNAx37TQG0Ci5RlhEtWm2vYSDDGSHj0anyJbwOIcBzV3zt2U4YFdV2Xz
Mc7lYPgRYYAZduqixU69nwSksmhQ92Y59/MpU8iXc2OVoK1waqxW84johQiIuK82CPVJzWQX1bP6
aZYiM4NerfV36LH2XQ7URYJyPL4oc14TVBa3yhmswlt7PfnUlcbwe324ZPbmFZ/YJcEXTe2rbWMn
AYlI4qkrS2TUM6bxZCo56UK6ybK09/qSbsmia1mknojq6AUtTvqE3HW6IpH6ITPV6GgtNklryuTc
JOksCGAknO+2gaj3FkNGZWKAUc1LosjZjURcyATLdRhs9Eo6SUaVurA94PnHhGwyRX7v8oq3TmMF
R7M+2PmEeTuSvcCUk+ajkDOHGA5Jca6SLEIt17STLJNBYcbFrrCiyHajzLAukJlJX6maysk8OY2i
bDdbCd1cnfxFxlKT4U0ixzaftSYZ9XSH4wSfS3IW/PMfhHzSFeVD3TrLY22NEUbnamuTqFMpt/pA
ym+2ERxcscitwe1U0tJbFrg3Lf+HBNOyEWk4ii1jLtFXy++ToflcZUxy2DvWiuNZkbq+W0o0n5x0
mvpANufqCfuSIvJrKu7iG1HFFmNFT4zvUBqUZGeL3lkCFA4yBoIxWBQGAzahbbA3suqQ2muvoZRB
+xR96Vo6ZWNQNyhC0IESMlMtxXW+WkU3nFAkQqv1sarN8MZ1GxmEx/bJtEVjAfsm4kJoOD7XVVQs
BEpFUeyrU4pWInJIPTnJJL8s7ipHzgGmroUd7DaTeaZTRh/qtE7Ca+2lUMMcfQRNiHVo4MkXyayf
TKjfg7fIzHY+Ruk2ogVdNrxZU9scQYS06eJM4jvRWpdIF8QqT7tFN4l2subRSrAwSqrH1aGOYWa3
hyKAYaGrtMPy/D5Ol+7FThe86EYJPYqrwC9+UqRuLTybmMRP+iCQsLXGKn+kJ1nDVWXr5BDWGeFE
NKdNePnIJmuBBCM34quCXNTMl+sYIiV0DhML+LRCzh0J4qH8MqLu96Q+04By60lNAwPl8/1MoG/h
q70ijwdiiXsGlFJVz6sG7exIywX9ZwJj/PuUWm3vWphP9b6OPLXbWaVoLa9M82YzRMcIDDZ13cI1
T4uu8OpaltGMqCbEp4zbQzClVWhorCroELSk5+G2LPrtqtFxIkGYW2GGlsUlEMBadTFIqbZlnMoc
Jaj6LWMXKLPGfxm/8Gfqpg6eo4iW66ktI8WH/CQl7toB9bgaFjqTJ5X9yu4SzPwwEDCgI1PkBgU6
aXYKiHoM8dTi/pEVVA6EfDu2lJzI1iFkk+jd/pDVOeTYdjWHNYxyNafQdWalCOIRIQIKDosMOMsc
4o9MGvMurGsNlUOH8X7mAgnz33hOilvGyfy9VZXsDU/N5AkibknwAxZaYSTL8a2xOHXnKxjXfKYb
puu2aqS/zprCuo0e1CJfiimWRIChixIkAHpeerGIsqdImm3SXZlAmID0mbRFqbIH2SO9d7ybdHUl
miKN1Bt7HEnDzJusqMKpnkpmp1U1jkqSTd0um0CxvMJolZvMQG+h1jXWI8YCs923mwp/2tmA6S5l
Ckz1xoIxzpmDEaJ9IhtBHg0ESC25SzFyvbF9ZqXlWeush0QGRNGPoM7ePmetDZc+X+fsjSRTIXbZ
vNK7j5sSFQdJ1/a1mLNq0SE/leeSpEt5CAmhYCUkg697SMgzfCQySTsRObWm+8GsorcK/hfBgb2i
XteLrl7kWTbaHRk/TPhENffX69QTSdjXhkweRFWzx2qjJlZdDa0uj6Yuy+fKVsQn6hXtU+dwjhvV
9jJvMUPDpcjYd2jT6Dytc7fo7kQG2hMEcvtL2E7zZUmpcjUDj0hhsWb2NjPE8nVakUGNvVBzL6QE
2QlOPEUHhSCr/HGNbcXt2OZShuda/YlrbouaKFkmFn3iTnZpUhTf0zrnfZDXzY1eqRgVEBwihA1t
aXIHe1lI9dtkkr5VKrDug16iNOSNrKznuBPFQJHadt/NCbn2PibKhZgte7yeyFarfXws0FyUqJbe
FUeqdNYOJ9IIzoaRFtijpt2jXEygyjdohVi+FethTrCIcA2zN5pHvimfYvA8y51jVVwTvTc2nqlu
Ol6sLauvmJlJ9+O+mR0SCDMleSPybTkKSCerb61LhoAFBofkdzUbLX+aUNNASelUBTeqCRZrperS
Rz5rbNYSFFXHxigUxHaRcL51aqN9axJs6HyaK/rnqstgKDDapu9qJYBcszwzT2NnDCAdTp0+TkvD
FLM4k3GmYzQRjUEnNLDgJCTBIG9immJsyEvEfiXdXBBxrpSiuR1+RMTc610r7vQyz4hl4e1rdjQ1
06st8+0F2dP6PGldfV3J6azts6KRw0qa+81zoEB0lmYoaTOQYNLbcawcjCJDABOtdTEe20bQSvLr
CDVd7m9ePBKmaW3lNPaTFJN66NHxnr8MIecvs4NIBkZ8yq61lYi49QapRd0uszKRsqXldurr5DFj
c5z3hunF1Wifc9QXKPY1SZrOoF6I8Ks5R2mSx5tqZRwG5i3NqlFeMbEmDFrm49CeNAQiGRzf55qA
kc+p2kacles5eoJNvwJyJhVXVh2lp4xs15IckHyTkfBpM3YPBW+/FaPEqaxROlmNzMxngee+6YmO
FEVTOXSbd+jA4hHt6aXVSxtSZZmgSOLM8vg5qRIN5Zy5KNO+bTXUAgIuwBM7s/KtpH/UhJ1mS7dS
2UQXSN+o83R5ip6SUmepUIfYIfau1prMT6WiQwOKq7LkCUI8E08Z68LyEPWXdwK1GgbK0Iaoo2Kt
7wJEEtrLjKodRaVYUZvadtctOw0DoPMEJJ26ZjdMrbultyR+Qfray9LIrew1yPgLT4pJ7CJaecxf
OgAP5HNigh6hGTkXNpSYeyABNNXYmwxV+UYaE7k2/Ro5ti+SxHiF89pOO02YeX5u08680SKHzWSW
6c6lMkrzmnVWviy5udyvNvFxgm24S1pO03uRk0EgJtuVW1/mEcVQZ3XQ4Le186M0JallqZPbe6eP
k08M3+T7Si9QyVUpSgimbX38YGm2kRKJ1brpmrJRPJLU9PcC6WHi1bwh71PDPh5XB0I23dHKFvkc
W1N6izh3YCc8pHV5KKkMdxJCcVJ/KrTRh2SGqhKT21r6KRpDJagaeRIuhIDB9Ip4Xe3TvNBsDm2D
FDjmbMlCRVin8gWZHc3lalphLo7OqvtGnM5sNvSJd0q0iKdcYpilp76nlHYVxMiaL5Ahf5qror12
g14JT69liVbCOMYvKT0Hi6cniw4TBTG3x76ohjulry0mI5Rkr44eGRLaO/repBDYEGk6TY3a05z+
yMUm1ClhSyMMCiuKw96bZm1hk2A768QtR484+ulE69cjfsssqEC7TU5V57x/slhrkq5IetQpgHQW
FvLQ22d0SJV2mmf0cUdnZQl3+3zVoRCYM0YfikUeI0LnMTvpVZkMTP+reoWKNlJ2hWpoJ2mwIPLV
Wia/FTahOP6qdmOxa9N0rQ45N+0vZsz/Ymi/YGg/8KT/fyTcTxja//kgF24ofk6FAxbb4Kj/gdKw
1ZVpLm39VP4DkvUXlGbY/wBv2cQ58Ixge24/9d9QGrFwzA60r3VkbGzxNq/w/8bSVP0fsgnplQpG
pmkAYvqfYGm0QX/H0nBA+mGCBKoHhG5tDZGf+teRhhkG6MDotwWuOm6FDP+hw+t4CBXWJKJMinb4
HCexPGcDZiIy2bM9c4BQDo06zV5tEe8EE3321bhd9tWUnaRFb54UHEre49bOv+XF0F/3g4qP8RyP
B0T5U0JkUzLeJLpWqG6W8CavToqFDXFCiLajUXmlXBpvnQZy20waNCBGlYRNn+F6lW+bbvgfbpXQ
oME/UZd3Gij1g67m3eRil9OF09C1Zihbca54ztBZT2rVtyRMWmt/RZpm/gLp3lGIO83WfZqI+sPW
ZM5bNNZLKvWWT2/otnYcBKH6Ws33W7PtoRtT51pf5+pYm5LmQQdE5zhNinQisZQ+Rwq2V/ugjSYT
wzJ/z+PB3kFQkE5mvugXwQxxrsELX2TyGodDvCqQWvReSOZzJ8Ck6tEBIkEj6E3VvK3kgkxUHdEL
iXT5fF92o/owSESh5kx6uABFM3rOKZu4Y/a0xh9DQfitS6poTTRkorGLLgZkpBmeEi7htqzLOZzL
gF3ufC9LU/xR59sFArsO5Q5ph7ibehu7CH2eKeuWIQnx5RB4DDj6epomG6Vq3BtKfODq2GLAfkHy
mUNJ8OuE+9GB7mDupOZ3pQY2G9gp606k4WbkLZiBL0HXxISpYqbBYiVL+nScGlK8SCzTXqh5o4s9
xUvtbbS8b7SnaAOMcYbrBZU+PqgDnic8SJZ2mUp/gez1tBgKYweBGSs1Du7feqJJx6DAxvS46MB3
HvvSjsJSqW+iITbfJ7xP0BTqYssmVby+K9/ZG1wghC6Lb9u1socwklFV6XJ5UBRWXLvQksdBtfpd
Tezqw2KlmMf3gHzYqbSK5RlS1Gwl4xAdEOhq161i1Fdm2lg3SdYmh0qdPyWdOT0qpuxptocsgNTL
PlornZdG6OZDNCk4qRilJh46pNg4D0vFU0oiXnKwtYUnFLHpCWZdqa5MVUivzrw40l4uTCqlrq8q
f5KrtQzqWLfPdcVAlXNjoaRIdCpLtPL2pTYmnua4joWva8PwrGFOcUnSAsv9WC8ydpB08RIihNEK
I6sFrYyFHl0gBbNFLJBLFwGqYDs+ygbu1W7f6VkWWrmdEQKjj/bONlM8lORB6eaT3JQywlO5t63D
ZBprQMexDU1bkiD8OPNOcZJ+PkdmX813U9ZH8NcalOAOTsvf0Cn1nGJm4Ns0l9VwXNNaDbKK0B53
1LM4WAs141UGB3pr17lAfZzVHWJ6oejzDeg+aXM1ytaqL1bHh6GhPEBesXcZeYq7dTUwlMptTzJ7
Ev96IzWCjNbxnYUKdIO8rbTk85Cu38t4d9zAMm0Cw4y+jMkyk6caP/bk1CSjZHmMvij+Bn2/VAIx
6tpr3VfbyzBH7Jdhetg7Oi+8l7hGGPHtVG0+U7aVdhOyccKs68lmpsgriyDiWOU1DVGTp6YfzTam
V/jndDlbsTz+sGcDkwODNqYdrqRSqn6e51KOBRo42GEz3ij25lKVwMZpfSP3q+0hGn+WCudYa2K5
BSEbw6zpXqs4Em/gs84xrjGq8LTZ3A+FgdXDaIgovwVztu7aJMPYIQehcG270m9b1QktE9xUb9Iv
sRVlsrTk73RfSU/CiHznxDQBnodFniaPBGDU/rkllnVfE6AWTC1tm6tcSrAQ7Jgs0l3Zd3k0+sWP
nVIyDKvpVTJJzn4EERW0wEzZWTnkUdb7aDYA2URsnVOz6VUcdNbZCrp6sWyvW5xX1U5Vc9fP8li9
833aOVGu64+yhudKbMzWfmqLUCH+kCCVhqgxJm1Mr0Vexx4b7ByPuGIROY4xWn9lUKG4pp2M8r5Z
LCHRcVGaJgT6Ch0hoXFMMaxdD4hMhtdpFY2zZyuHrUYuhDVf47MeytqwT8ZVd/vKASWflM8lJrjH
nMMK8d286wy9MXYD4KW1W7O3tl4fEc3PGeclacshUvXiYhHmVB3j2RZkizbqgzIp4DkVZ2DuxNw7
bLUnoJWD2kiRp/TsPqu8Nq8o+dPa1Ua1eFioQBp/6ac6xIeNN0rrLs4KGkjLJiFJSGTtcIokEcc7
rCo7bwVmpQyMNDG4G3FXAdrYUi+JvZDVC0hyLu82o8BjUeqzEg5TqeHQbPbOyRx09VusL8VpMBDA
BSJtSy1YCsvMPaXpAdB0OKBemyTLbS2k9bPFmmeHM0TyIJF5tB6pNztzZ6dWcWVSBnwKmSOKYZhM
wPIh0Q60Nib5jJRX8QowzuSbAK9Ir2urnlcvTdpG9qq6TOswLdvxVvTFrB1is8X6Js1ElTKtW82C
O8uifJd6ki92eUF2PUYtq4wpcDwy/05FIoeE1Me3nZHZ682ES1VPq2dsBoLDRbSPy8z53lbsyoku
adpM9qnS43Yfp7gIXzV4S7iU0wsVJ2CJ5fQz4hPBYmgXGJ3v86oxOymAdaN1eAJiXXiy6dSQZlVR
EuPUJI3kBHEdaFViME884DoywqlAukcWFwstfm0q87WSQhMNQFCNxo8l2m1uM1mzim0ZznDcYkC9
h0FzOtU3s3GHzxwVltYCJrlQN/vEn7Q2nb6R357mbo/v/Gls+7FkWV0wWII420QAPYo+YmxeOiCV
GGX7SzxgYJfPjSmFWdq3zlWzgsz6VK5OS3+jmEOjxsVnwMhrcWFc5CxMkQHamI99c1VnZnrjjFxY
MHdGurJV0TBKlEUev4gxE1jfj5qc+DOfSv576SyYzwpq4kzqhbimd5T3O1qbcn01Yz+UPWiRkMTR
6ad0T5aLfcZ6h35pjNlO4fc2hm8Hp4jYNtU0w+5lczTeBXG5g5frbCmCClNI241F6ugBbphNYFaK
gkH9GB0mJV6eSgVWApvShX0JMusRk2Eat9Zu0ujdgrvXvGCJkyEusoaeqkyuqgawYSnuR0r4bGdA
G6v3cELRYcQk05sHdhapn2WTj82UsgNCj8xjPsIAhnJj5GYwViBKPlUf7mgtbSU50JIZTIGHEtRi
xCoQMe2J/FXmkG4vD/bRqgd5387MdopZL/EVE9TymsXsh3dtIi/HLsWvymdEDzvDFu+2kR0anCfn
jEWlptc450YYaeYOcOxOZZ6RRriCmXET9+ojLeGPdkr2rSz5AHNX8mIfs7RJ3bazcK2qip2Vja81
Vb0oJ3+gWWvW3ZNdmU+L3t1pBkiHtNaKp4HmSQW5511WLh4iN8AttFIjWMJYv7LvuqUve4UiMbSH
975NX5PFeu+U5UgT3zgYtFflvTRr9VXRKK04LHVD9PlI0oPdiORbP7XAjJMgBvbegMJbo/zz5Lq7
nYlrpxU4Fs80ExkVZIugH2V05rj0uKvljKa/KktqYIHUJ4Z5k6zwvcEpTFKjJxToYVPj1XYvK4v5
TUgMML/iHicHfEr5mXLqJzojFADZA6Lm72UWL3eZlfRf44Bb89Fosg3H6SSEgG0inkygxfdG7wzh
gXlkk8t+CIXdxHUn+2nMydedNMCAvaPg9ehNa5tWft9r85NOaLQVJGOt536hzOtVzzWnYW7ns3pc
nEXK9gLZ5oSnJGRcjCNwAN9ZpF6bSnbsVkOAnOkr1BzoT0OPhRJ76HBh/SCtCyTuTQUwtnlKGnWW
EHEZn6VEkbHZMcGa4fY6hHXrdB4+shw+Api4oiQPfVbkh6FqWulKKRU46mJGNbv7X05Om773vwAC
Brf77zg53z7b6q38Prz/Ssn554/9hSOoDuQa1Fe4Im3sRBRY/w9H0ImJ36pVAAF0kGguKeD/whHk
f6BMAUXYCnvkq3z5PzCC8w/IOnhX41EDPEHZb/4nMAKH/4WQgzwWTGtLgwHIgAb/Gw0PP0rMNZwl
Adeb4+t4HSOPbcN4khJjDOwyqkADO9n/6TZ9+yff5+cY5o199jML6MdB8TbBtYFALahFvyIXmV33
hNLNpD2j6r7JYWLgE7bYfzjK7wzDfx7FhrNL14kUs9+Ogs1GjCUcl5bYkwLQ50ib2nSz2ZWN6k9G
Mf/mkn5klW03k1jUjV71MxhD0RFZq6AsZ96avKgqo12NdCr8+xv3by7pl6OALv18FFo/qsQzxEQs
ibiiqbFvoe/CD5776D+k9nH3GJSovn7wv9DB/3qoYVASs42o2eE6GrsJX4zNxND60wX9ekUI61EZ
k9+j42otwyP8HcRagZ4qI1FuTuHrJQ7cw849hJfw4IbhObzlr4O74ys3CILY9Y7749eefaD75e/3
+6/Jvbn7gyL+N9XSv57P9r78BKrpMtapGefjP/v34c4NvGD/p2H5K273r4f4jTSZ1yyZ7BFv/PP+
7D6Hfji67sF92YXurRu6Lsf0957vnzz/FN54bnDy/3AGW1DgT+/fv57Bb1TVMms7HQeYm3N4eT2E
9yH313vz9kfv7g9HAn37+0P9TvOl2WdFIxd75gmfuLrtuW5/8+vlNTzv/cvZPZxfz+Hr+SJcPzyf
X185I/dqd3BvD7e7w263C3a7K/c62HtH77RnJLxcXXl7z3WvXO96z1n7e27Y3vduTp7rufvgeOOd
Tr7HcPknE/V9/r/xZ/1v5i14kr9cjonoRcMQggmdbSX1lb4N55+Gx4q322b+0bsqLSlYKQnmZG6D
J/RTYcfVo5TW2y4i1mMpROE0nnt1VDFOgnSDtLEvlkcbZw5sBnMpSw6LNhhvhLHTW+kj3CddEkkR
esaVOfYBJZQJawJ/wnkHn2+iIdYrAJfsPbPyBjKLWnlwaiLFg6WL94AtybXwC9p7W/xGDquts/GF
dgdFRapqQyX6WutpqIKyacv9oszyFLQm9tbYSyEC2Dmw5x4niOgJwT4gN8BMzJQznbOP2q6c1pto
Xi8usFWv4SVaDjTE8LiDJYL9ygKZoasusjTMj1qnlfU5kVZAixVfbsdNqKi3Vhr98ZCacKLqBvIF
sjBj6ihIqRQqulOJFgsKQ8Y6LF0BH1NtKR9wG8PTttQT+qkImKlPkC6mk2tJbdHixCqc5zEpxEvd
Wv3oZ7OooXqlGKF7qZU3TiADgp7nXJpUL+sbEm4AWBX434RXJr5W5M7HKg8UmPBujMqjSU/7DXvm
rt3j74FVdBRh6nwWiY5jpIWvshFaos1u4FRjzYvvtfllmo3yVWbCAJVGIu+cEZvZerAMKrQLCUPx
6z5XhLYvahhtbmNoZh0MWdNeiiaebKrIUn+r1Li56yy1eLGw/aOCNezFt9heD75oAe7c0ZSz86Lo
hRnoSMm7B+yWkzg0KzBfr8dPG+fn2RBfVT+OCGJ6B1AAXX2VBk2zrndtPs6m10vbGYBBJHj9zbrk
JsOq0T1QRfJKLyy/VijQJ3+tc73y5VjhtqSMXylAxYObvEaEy8swjJBTMrzyz6NNz5IircQpny6r
44OBgtuIbogDp9CcYl82Y/7kwKxI/ZLHtXptDVvMw8ivysC7U0O4PCrnruzqpg0Xe8WDtiXDhc05
A/6THBT7zOZdJQG4sufFpVENfl5MfZ/vuySfX0Q/9goGuE55tUgYNvswGq0vHYRAdxkKfXWtG5jo
HWgvDIUXKcV4AzXOeS8U6gp0SunUY9TTl7eS0bT5/TwyRgLMGqSHebEhNMz1KDDAtqUbnJ+qKpA0
fTgiSy2rkKjkBl6y0fezJ3iLFteURfZYp4KWsNbBw/PhCSKURPwSnTX8MlFwl/GSeQ1udYgrJETV
bqLrtR20rc3dUvqsuzExMRlcbR6qGxmwZXRNpRop9GgJt1eD1hubgWVZywCPCn7bba/BOaGCd2S0
UFY3e6vqNHeRXTpPmZyq7wrWccQyyIa4A3Qdqut2mnIkCrgbF56szuq+j6LKDETuDG2I/VnxDTox
ICOWzrnYQ7RQX0Ud2bm/4MOeXM/VWl21tMR478dBvsX7no2B0w0ZgIhZGg/9lAiHDVYx4Ns2W9VD
Jyux5ucCEudeZNLSuKldtYVPvxvW0cScgm5Vy4trZATtlg2UDLRvZz2lTWsVKjo86JwO/r9t/JKD
PMELV8rV3/zikiCGEW24U1XHmzusnXzHDWOe3UZvh5LuRhrdD3UBO6YseRJrsyIJgnAN7NfZk5n4
sYZG2V0zS1kANeq4C0nZi48JD/5LbaIe7G0xSWqW1/m+aWTzYyYh9dEgjLY/xAveAK4m0vgeo2xK
41oWj601GWB78SJ9CDMe3yhNi4X9p6zd6aJoyXtvnfRdFIxWF1cj6QGPi/QNRidqZqPN1XORt9h0
dkq0hUKOjd3A2EnrBws/bHSjNmQWrzPj9Nin2fASMU+pLrzj8jFptem+J3609Oe1b24Tq9JwIsUg
zTX1QlcDkUXJNewxiQKWFcRw57K1AfmLBJG9WJMuhH4ytgE3wMGxBKVL4o3CiR66RYqIrc5y+1Mv
oLs1qakUbkEfL2PIR3G+S0UD1YMkiWHP+8OiBTE8uk6dRkXSQ3CnZ5MhsKfX4dBPGHjLDxBFjAeJ
HCAj7LHkDrOk0asjbdONKY271lMFF3ThvovhOs5qUxwiOVrubZgD292s9cXTSzNDfg2L1uRG6bYc
ALPqxrkomtMCY/u5S8bNUsac4SzXTZfiaEtshubqRTdmoD4iOiH5M0jeGMumZ0WTZ50epKQfDC0W
mq+p6mr7KLKgc60O9rZeKZvQMiTbiK3QBKd5tFBdshuFxRRdb/20E3bOiwxzhPxOH4ns8NaT1PDc
KTBh3ayBuuoaqpm/QXEEoNQSJXnqZE7NS7F43a1jbaTuuIruQ9roR67Z0h3zx6wamGhgZU748EKC
9Bx9wVFcHgaub+pi3h/RY4vtC8mK35l4DPUg5/ISlENTQ9+s4OZASHak7/GI8RoxOc3m6oph+C0o
Gha0uclw89Kl0CN/KZlpPHnd+hy1XmEWS/wArFVZzaI8jKx0uJUShzV6kiT421W6ms5OUUQ6U0BC
8gqSOG/jEAfLAmg8lZgWJJNL8NdOTe6tbqF/1dSd84WN8Dxc8VHJPXThWfWsXqqHc0Y3GVKRVGIH
4bQGktJFrftdXIIZ+mtpkHsColnzzPE1lrgtIxUKxbKML/PUrhYOmQSH8MJ3prrvDLXrbmOo6Rel
x2rFzYq4uJodpU5dFfnZ3TLTzQrVulEeIgaSEmIX3GAOHj05dTZprlRpXGSrVvm7RcCM5s/1mjws
cYpd9LjmF9rl2k2qrc2OATvunGRBk0KKBOtDvmqfjbo9coh+EDclSiCYsJo0ezExjXcVHvmDNzqp
KVMtMlSaKIV6uChJ9Er7Z1xDs5UyaO3L2EN8pD0WlDpoO9oQE+42zMvecEtss/AHzADwCQSDtOMT
zMROaUmIdXXt3GqfWytnzcQtmWFm8fIRdoAPxzVUtnQO1o6R57L70F5IoxDX5mBEl3mpGXVduT17
WbWR3y/TZ93Y0/1CNoztNdIYy7hzVPRZYkb9VWa3xas+yPnHkMsa0RKYln6TzXYx6d9ELW+I7KA/
meAZjd7f18O/FjJsx7lrpN1RO8pb4LL6WylVCroiOK4/OylRvUJjMzTDwPrDQX4tUf86CDaabPip
VlH4/brnJ2dCp5vH6sMS6ASa0IyjNmA0jUVBymL991f0pwL0dyChR02k9hSgoX/z/P0Suxc3eLn2
ZPdPlZnzqxTrX4rA3w0mcnarI6KUm5N/9n3/fKHqPlN4/6h53VC4F8rC7xTeLjXZefsOf5CaPLx1
+V8HvrmVqpSsVOzutcu3+Gqrlw+H3TW/7u8o1/yjd3OmNKOkP4dbgen73rUXhoeAP8jvj0fP28rc
8EwZegm3mi1x9xSF/AwlYehT9J34gxR4z+fLVuddfH7m72/5H2vUrWD/qaiz46iWCBWlIA+5Rs7O
3Z39w49b4XIJnBX/eH94AJrypwewDe6fDrtaWOxO25N+5nae7/bedhP4wr/43ulwOFPXvlIbH/jX
ByU47IJAuHwZ7rmlZ38fvrqh/xzuwvDVP1wuPA5gk8tt7LpPgCghd5HnFBypuZ/dW+/o/hhNh93h
crj9PMTu5+32od/vL6+pe7+632P3wHA73N5ebvnt5ydgTOhSZ1/fgQvw683+Lrjbf/Fg9/s79/72
cJhdN3Z3FOZPV9fXT9fHffBwOO4/7m68YOfdeP5/sXdeSa4jWZreSm8AadDCrG0eICiDZGj1Aosb
AloLB7CnXsVsbD4ws6wqs62zZt4nH9KCcRkgCLg7jv/nFycvCB589+NmvYOMswc25G5wONyAMxx2
XG4faOOKdfDNf8A8Tj4b+N3O4+vtGTFHbxecGQnXNz4/8OsVAnjwj3evr77/4H39m3GwYp3/hCX/
+4z4y+a+a3C/t9YbAkrxyoVgIHg3HgPV2x05V8/7d2DT1Vfi7z7xr0tLb2tpsX7iZc/w9352+8Tl
hq4DnRl34Usyr3jJdOF/7oE7v770L5tH/3F/f/JfK2761n09/lrnDyd82brbx9txBZGYpvcMGu8h
YJYFtRucP1L3wDg7+L7q+neALe+O+xSc13ntuzs/AG1yD+tq8G9mmLKin3/3Pf+CqoUKBJ2F73ny
3x/369R/+Ptbp199k//uE/7yJABaVCSFTzgycC4sOCvUdFyvHd9yXYAYWgwkxhczh4F25FIxvFm2
eMn14N92jMmTHxz4kXdv9lz+Hf8KRMXPzASPOeUDCXJIDr++ZVPx9/tHbh6LBXPvuiCun7jfeO+8
hVNwPe7C+nZeBO46nXZ8Lu/liLfbC4dnCnAopvJ+H6yr7en06gOJ7R9dLhR/A961jkBWTk6Ov+d4
68G8G35giThxRkxFgFPu63NwWN8aHPbc//N11eJb77YVX55b626CHeN5XefXNZxz2/KX994HR2XS
eYfzOrXXy8SFWv+agVGw4nC7PH59vWX/n5H6r4xUtNYMxP+ZkXr70X787//69fHnttP1j/7oH2n6
bzgxwGJkv4GD99W06w8eqmb/hr4fIupKKF3NYoHo/8FDNX+jNNMt6KsYu1oQnzmNf/BQ7d80WV3t
U3S02GQd8GD6X//5Jwy0+8vrf+3lYH39p8nNGaj0tkitxn2YLS8OTn9+jmUhu4Uyb9gUNnH7XCt5
+t4qQ/RIuYoWzsl6qd9DlQ2fq3ULHeX41BXq6tOtrVvsaN1sW+u2e6l7tqHydTdOR42duWyRvoKG
J2THPl937xm4Uu6Nk2pDrx6yW1uaBt2PsVObcBdpk1/TFQsA54SOhP6uIq7id7xgDpu3YgUROhM9
kDf+ji0QNIZkSgtXzOGKP4QrFCEqlV0V4c0gFA1yh9yvr8iFXXUrgZP+AISYFdyALAbOQUMQzENo
i/FEBCVbHitDgg/FB4BEW2YoCTmsq5skIwH6jIGekxEdArAiR2zzdrQPwVviFXqZ80S0m+6KyCwr
ONNccRoJCR6YzRW/sUXfPMhXVEdCKPbprFAP8FXzAKdRQ/BULJB5wOu6c6/brf5As0pftk3BlpBc
cbZabiHZ2oYkvszcm6uvjCpX4q1QG0ItlrIxT7BDkg+nUSH7a2y7R18fuTOHuqv0p0pkM2ac5BOx
7Wr7TkBLyQbCfoiik7yhsydyEbWS65Y6dXGW+9IyfScKcx/kSA6qsFtpjrmpvyXGEEt+qBGa5orM
yRePvpYU+6YSQRgKl2YCLYgSBbNRnYy+ihggpCha1EKe7LX2boDrIbv5MqnwQgWU3ee6iiJoMpFa
/dRl28S7tOWR4DmlbL7icdAPexWo5C3L+4GtWJs4e/QLU+SNyxy+mFKNpmKUlKwP8HMD/YPaEVt0
6+cu9e1ITRl2eQjQGtKv0t0K6yHFSzr2ikjZ2aiOKSxez8hr6cnqu+SOjY+O1LRNJPsSdRM6/bYz
lgT6J1tsT+6VvAnmTNK3gxPWx3KeEiloZZKPgmrpSOZMLSu7n229WTwoL6Z0nCubOK1aSUYD8VWa
tPtG0aowaFrMDFD36uJo6WVMaEo9Wb9QNSwxRuMLu1azHslU06O8meBBIqF3kZwWL0peiZcpMrRb
KSayj4Sv1Qxt7Lr+lBpJ+GrZ5fyDt75jeFgSFVbg4K5geLWSyiY5mBDGPcPpuyduUpG7Uy3QvC/N
PJqBYjd5vYE1HL1LOUon9IMie8qX2IFxZWX5A1UPyKqhhs63pNmquhnbbrwN+7DndZTkvpMMnQE6
FcroLyVFvYVaE/fgUo51qxXJ9Irujw3wQBIefn1aq2n7qtKBc0fcz40AjHweXAOXR0yZYbbRgsmx
W5M6gH9XIP8lhq5NB5UcttJeMWBLuRXJBLmljKdPrWjD3o/MXvpsMOt6KRChyRP29chHyA6FO6N3
92rXijullZfKndRUMeCrFVjxGoo0YlPgOAvheUSEJ/7SqkYVqLmIERWVztz7rTbNd5MzWj8d7HV0
xnCXfpVj1lToZ7Ka/DI9ChPiHguAGmUghpJ8vj4i2GAoCpovo9wfZ1G0DWMRFYCbCqMlls4s8pPT
FjmBpdyLd0RoxFEWaVkdmlRXLT9J8lL35hRPNV8ZQ+0wsnhO/qSX2W2LtIUIVyMfnyJ9clhdhegg
vEKPjdzGJIpy5yTqSQ6T/A2irnKml4MkjiVHrry84hbiYDtAS0RG2d6WmTR23JYKfY1cMSNKMROR
l09NCnJA5hgZfFhd35mSrv3oyH4h4dMvAjkcC/MOth4ssUomPxAEQsu+VfTQX5IZxQmkd61nQF+B
N+OKwYHGWJtQqPUapLvCdPGYYrHP0xT4Tr9Ceci7ddQLK8AXXsE+YlEtgD9rxQCvcKB+hQYriNXo
IiCLGWizVviQCPnmddKbYzjppnEaIqzGkQzjhgglqMkAIK9gZFfTiXNh/M+PeI9YzV6PiLRt4xAQ
c1jxzLFZ8X8Ni9XyEMsWiGeJ8ckmX3FQaL8K7FZ5CMGzVqQUvici9XjFTxuY9GeeK4CqzRVgjVes
1bjCrtkVgq2ucKy2IrNGJ1vf7RWuTTsRPhH/CYhLohgW1Fz6oQ36cgDjNlbMl+ED/DteoWD0YCHN
mRUhnuH+qsF4BY4dbuudWNFkvE2mws9R7D72K9qsLlrD3EmV/q1d0WhamPTHzCtInc9j9eRcoWvC
goCxsyukDTCsnKIr0I0iOPmw9CV8qq9A+EIO5qd2hcedNNYf4AVz3fB6GT/UK5J+BdX/36vPS/1d
PvTt93d/+qj/cy1cP6uaBRnPrmv9889Xl/G7xVXl+z94Y/cfm6H8+oCjW/71b/50CGqoP2rh1cvn
Ty/QtxN0eDdwM+6/uyH//eNoQa/v/L/9xz/KzMe5xh3o4wvpv590cPD+zGHSNNQsf1eBPlafH5xO
2f1rCfrHX/1RgurGb1jRAHxZmFysP1Fn/kMKJf9m6XgSYw8MC2RtbP6zBDVWlZSO0F42qTM1a7XW
/kcJqmi/rbk0638W6Oxqq/eXkvPvSlDqzbXG/Of2z8QJR4Yw5Rg4C3E4TGf/XIMi3iwsGqqZVxkz
Oh/NRrGdTUJsDC7aRo2iZT+Rwd26xWhn8MUnKcLDxzYuYhx6Qv5aPbAMqdnWWdr5FKPlFr+fbzsq
lotsqfahsFCpuKbUmKglDJrmmdSPQeEMKDcTMb7KMchp1RaNTyRixfNzlD4TRxEfhMVvqtq4na1R
3tOor45NpDhPUxG94lA3vRu4HD9SSob3sAoQIteD8qZH6gDaWLe3uQ3BMwq/BkTeN2pTtLD7YnuD
SLT6IkdwxEbGStUN/uXNxQG5h3WPujAdgcMh/gtXjFQmhPRa/qoLi1zDGZRLbjnFDqZBdqtN2QOP
DaX1en3BwwCON7M6NM+oYhY3qufKt/O+vYvLd0thNUbz/U57wW5cvAUsv86Q/NsDvqloSXjcyslL
KwMo55pAdGMbI51/2ak8qygOjVXszXy+kCkR+ehA5q2QDTjD8ZxtpgmdP7IkR/eFlTpuNWHpGFSZ
pXHgcdyn4VAF+TSOno7jiYXQM8SboVIarxpCK7BCUOxA0zDQCCwTL4HPrLFXxwa5lHfINFtnT3Zn
elkQlM+GFruhBF22M6XnPhPiSCe5uED6wbCHZvQuIjbRNxouj4/8qdzUCCs2ValnG1nJatQAZNK1
/LYYPqqhp4diycDhpW4GbTilO7zJiYKcKOXEcJOln0r7K8YiRrXRHMAY3xlR9KaL7mVRFsstwmd9
SbZZWG6bkCYsS4Qe/wBmH0YB8SpTvuWoeBrSlRSiJfvc1PaJU+4j+qSmJp2KbA1Bmc5zFd33WXG0
w/DYFPEOKXd3VlgZfLXqdlNMMdkc6C40mwZrH9/QW9wMHoYkUbFOmaW7geJ7Lc1qTKfmLikf07i3
qZAVPRhT+6RKFtmwCn1uu9xZYRYkqbPvW5nEZijrKpkh6vhmaclWNPZGHX8NoX4nGdgXmPd6/EIY
tkIfC88mMqkF4ltt6rWNmfTReVGsgHG4lcuM3k61ETnmDInWZv403nWmSX/Jgbc+IMTQWj8a8JGZ
k5d8mHZGRryuTcPCpAvX0tnB5yDzCfBy8z6iWQUT+weujhtbNanu6DXqcdsMlbKFuzf6jZM+NbWW
brQweoS4fzPkc+vJelP/5JnuyrZ0qxPYmBvOU5/YT7FMUS3CSg4SqaZNL5/0+jvBXYFeneEXhGS7
TWYh7yvZEQghy0HGZse1qNM7UUFKz9mPyPJ7WTn5yUzRzkOYQWbfvShOEmii9PJC2rErox2EfCfH
06da1J+ZKIdtrOOEbNz1cvTFrH2JjR2JfF4TOZdCPy0ZZhcGHS45eppWRx+n7AQppdKlyxZ0FUP5
oeRS5g0RNtJiSu+Rcyh4Z+eXUFZPod1RnTVIjaXIvg2V5HNKaYx1prhFbHY3GcYbUvsXY6Td6+TS
zZLmD0nDKKvpRallh3gpf1NinfGZnSq8b0K13GO0GAxYQ3tRhc4AdsavSHSfJCs+D+GSsvnJTK/I
pV88Tz6kKT4quE6Rb//cxM2TnUDeQTv4HpZKyfmiITIo1OfOvhvsaQuzaSOS4TIiP6e+b27JPM3d
Jk43op1xVP+0K4ZnxvxeOplg8FuklH5ZvU/luCEx5YYdi5dJr9qERXZL2zOylw8MGH1hplsHGaem
4zIhsGTwOwWfqfocO8puAV3ozOGd3Pj5g9z0jVoQ5ps91eFRZhmU5eFnNvsfdltuUaoOceurl1w4
/0xNe4cn9525bteWFipB/tWxLmCb9B424BSag8eLdMvziDEbH6Uyw9G/c1X8vUETMswqIgnVUFN4
Bk3GJsSoDnf6jWOWL5hU35LAuIm06sk2Jw+5/S88KYLKUTJClJs9csQCXyix0Toxenk/ekjRfgbV
vqSL/Dwr0Rmm6m1oxftpCUuMr0bfqlPNHcYFeEPE2T7tGhPCPb41k6P6QipzF2tNmUYi/LYkj3FS
G9OniCBsfAN2eJ9GXq70X5i5PE5y92VV5GQWKcwg4aCRGZs60Mpw35tbCchnpd2gd+lxNSrUzUxs
9ybs+ois8L1RYjDDNloMpyitvxwH8jwb/5up0bnIBdqb2lFdJyELuZeQpciiPydz9ZwU9b7XwwB/
L4k9siwx9hL7ohaMBLm67waHTnijvkxF17/IKLB+pnrGQwpEwM2dbidkNsBz1cpbuY4cxIkZLPts
OrPIfCpJfsmIYr8b8UzrYqVh6ur40OcOlikko3bGhUe55rbM1VrPsB7L35rly2iLAHm2Ow4Puhwf
K2j+mPY92InGDkL5TGO5RGymDDtL1GzxP9O6aRmIaEoMTN0kDY+/ytppTXuAeaNfcCKOdqJ7B2Jr
ZgPXCAXxwDy6ba97phDAC3Q/DZJBc6e57fRo3yr5Tl2iTRyHXma+wQjZy2a8MbQFSjeR3+PtmNtu
SrkkVDzokIOQ2k7oKEZ40ivWGWxLL4axJ3bC6wiaMVEmoY86qGGEQT7yn5z7R0Bpr8t+FP/Y8m2C
rrU3823shMROx2e5/ES0+0bOpVuT9Cam6GYwMYuJ9ZfKaViKESDjrNVl4t3EI2uisnCVaPRgfJxp
R2/iztopSNaROALGsIOzYnzwtKOhQEOUcOA3kg0qw01MzHU1FK9Zru2HbqbfrJ3qFSWzx/cudY6K
kFBnrBGEGkihuimV0GNjeGMYv9JKu5XBJxqh7KbK2laVchczVDTtB1iGhSU61OQmgj+N7JTtJQoK
K3pfk01T+aVbmDod+FmfX1rCA6AXSEHZNV5djRQE4gARkrMvgY8UXMxbe/LTLiE2OOseZRxkMlvd
T2OCqpkrGlfVRhpWqcky7zpb9/NBH4IkXqoTtWXu8ZQhGL7GB6+YH3ki+QbVTAzd8+iUhMxNNYqg
opsvWPkQc+2gIumMg8pOfoMD/aeZ5KcS/BGqRIKFx2DuYywRRyu7wI/fFLL6rMtKgKLyFBJpKEzb
bayuPpFSukm4RYNi2MhOQ3G2HZSCGGuV7U8rUex4mIGA0M5Fc246xr+1jIrftsljo5h5IBQ7AS3p
HH+0CybGDPbq6Y3uQ4r1MIrxMFLzG+qp1b1ypyRbrCu3paH8wnsjGNVkj8I3SNG7jVaEXlb6SJIw
IFw28pB2Hg0HGEpPz3FDxLncWhsILG7Xao/V2E5+h2tiM2unqhIHyK5B12L8pTl7SrtAVxPfMdvA
sk9JLvkaVUk+xYEsYWUjyH3XlPANzNlTKmiZeeUpJb4fcTZve/07VF5VjSrJHaDISNLgqX3SoaKN
yVvGI8Q2hZtGepDo9/Vwppr1RiNf5ZcIxHaKOe40C/PIGXc5DcJdZnQGlW0UzKvDFJQVqbX9Invu
kWHpbXWjLbYa2Pnsa8iJEy5INtujr/Cg3Jnisehf63lby3f2/DzO4U5TNLdZmg2MWNSqdtAPs6dJ
EFpGIIgUfvEibpXBqeCNfJOLssMQcsXLPCjJ29hkPyTe4smE7WQ/dyzMkf2jKmSc581eKQzJj2wL
b1DV7fllQkmvi5XdOD422DcaDBBngBKxoMPPia1DXB5lCYJek0W4wZUz7QMKYUSwUkLCtnxS8sfC
eU2bvSilMzafBxvRmxQ5gWMGKPPcPIb8CAqWYIkDaVWrPVUTiV8JDtpKQQjMrurKhlQ0fY+Opllv
6NZ01GQ78EICbCuX45gbPgL04lBndud3+YdcWG8dE97KwiLA8/WhZN0X7Yr8qr6qxLcFyQaPSlPN
DzH50+bqRBqfOtSHk1puzH7eMgv2cV1ALmrF3owMTjqPym+EptYuyissIjUXX8z9XJP6qGG0MIf3
Xf9cFNB4He25TzAnVRCeK+insed7xLA2kAV3H05XlmCEw5Nm2yqCQQjvix5Od5M5ijtr/RaDyIbh
b/NY7aMnFpY7VLhbB5AnH6QGuwHwrVANVJn1ZDIir1Pqzs9nFWOn0HGC0ID5nMzw6ADVEbwe8cTc
jlioeUOlK14WRfEB7aS7oDDLtGLaEsfhGkhZNkvf+lrkYJJTOnC6bWfXty94GAVdqR7SMQ/GmOZC
h9lQfCaxq4Z8LSgmontdsqqzEVHXmARFthPLlvqyJHBvdelcdTNz2PGx5/MF5o5O1DDJjMCQwET7
JULkgk2JWlHDI/f1nCyF6sy8S4+rWHKWg3QRft5YEVSxcxNlN1b8PULXNPRfg/QmpiTfymm5mWKU
4LVxT9PgKDuN281VkDrzQ4NIVF7u7XjCHPSjkR+tiJQX7lbCfnhpyjMk/fGhcvDzGQyxQzi0wQGX
bSUrHBaQQVtNeyUV9ImiZfiWpp7lpRqCsVJx/QZerCSFSKMxu4R24hlz+JZZ9r6n+pcnCs4EyF7B
1qiR6vxoTdjhYWZU4lYcQCKrDnbc4g4ydPD9Wahno7NhrE0zrhhDV3omPg7ppsX6UA/YXljR0YxS
LCAqZWp+5QtmHKPeIm40SKPzxZhCEqNcK57nsMOWaMGrM0r671DYN1GWbZwoyXZFY+e7NNQZgbEk
9zfz1Fj7Pk5wLC8mWSp3RBAM0QXef93d2U434dEo1ZZ0qIV8gMTua9a0CSHtDhU3myKaSvwWvJFN
rR009kwxmUmfphUFU9zytfvcMwzk3ep8WhQY02a+yXl0h/NOYyAFdTsHKWEC2yIfGM5xyEYgTZ0R
BqWt2qgdZEM7hG3B20fc/Ys+aX+ZwAS+2hBerYV9/rrgmn9qtbBoPqK5jYXflaGZwdxEmbqYVX0p
yoY09UbIkeTjO5dEgVxiTUE9qD4DgIyHMm3nS9Y7rJBTXT0WLI77HmOIyxAXgBsV1R/sSSH9TDML
2lACY6Mdsr+Xgpht7PNxWjUNViA5x/+Q3pV5P/Vp9GJwDYMQgSbDceQuL2btZh0PgjnqnaBLCgS9
UvUL0YKJaNu6J5M73iGR1g5GX+pPc2aXwTjGA8l7nD/ZQ6GH+Hc8LJE1+QuUYzeJ+/wXqg3JteNi
XPf11dESK7JkFdY7tHRE7VSY4pHMI+s9wTQHdXrEa7xgAE5sgr8e1t3VFk2+cyMPgpeykI72ZLIj
QDZNEWE5bXLXYYpwkw0RoI+NAPeuSp2Vvlw1OGxrkn3OeACeAartc98n6s2S8XjobCc5CowzTuQs
cZHnBt2u+aiZWgXzejB3HcEpT7bKlixDn5GVa1Qvs1ne6SKVd3YI53ZZxCdQV3svR73YoLZZT73E
O2Up7UDG+N7Hdjrf2hKOd2KRaUdmyXpOfdvvu87kjW3D8cCJAlGSNo5DBUetnDG8CCE9R9kMNVcR
NHJGjZJ9/ciubuytGDv7FOddsrGGpdtBRMYxxMj6Pf651NHrZ15teuylGC5VUXWnjLtLdZDEd3ZT
xne1Pna7Bvm9N+Xj3m6tL1mtOS59Dl9kGpZBtC1O6NgxB4qc9cd6AM+s+Vhhi/DSOQ6nko9i87uX
kYYtAgAkrtm4iNzJIT4mv39T1U6OYduGwBo6dhaN89UZcUq3fXXtyUP1DRKrvMNrhgOv17Yacy5I
S06gXdBMqugqBh1u0BRU9a0QpCdHtXEQCfW9nkzhJWs47crs2EjT+IYunUoKNevyQo9KbOtaesD6
gi+mMYqauUA1npPg1XCB5UT6kiNN97mqnUsmyZeMPQz2Rla+rVQbQ6LIYbywt3xLS/n+OpiuJ4AR
xIe0RO9VmoARtlN+H2Hwu40c6VmEnPj15OjL2kFW4Jd0vUB6zFF1Wqds3GTfdtC3aKtL3AJ4mMls
SyEahBfU/smux9bQ7ab10a6ZFIPW5Nxg1VAH9moUkS9JtOF+mDUXuyKp1oMha2/1kdsDn+BdQ6kU
XE8TlPyLjJOXasLc7uoNhR68JFVSODeijl6uJ9eHKZaw9JTumXLsg3TOv5MxltNn7KOzkQ+xcvvA
+ltuIpI/fLRCXJnVOmi9fsgxD7ZW35ZNSf0cftF7m7Cw57ogMecWjvQgowhPaVnjZDJOBOUJhnON
9Nwq8adkphayMYk1UbeQga2D3yaBfpMy4RlP0pfmhM8dBie+JbfYxZf4RAmQQVdXpedKWTFamw+T
S/3WpltCNhpKIGpAPw6XHLUKySTXj0fjc8DGtA6u3xJzIo6AlcJOdcYPveegyOCclQ/AFJ/GCqfw
sUH3YfNd7RpDLVnP+33ZM6lR15U8JeTSj53lkKnrF7wejiXnelbtNDg3Q5mfpXhutmXDhLpekKqr
5V2Xr/dx/YYVttEXYj7rQFhjedCx3bsXaO/8sp+kI+5W9sk2ensrTW15yETFetGI+O46OkWzTL+I
HMZbEyL3kXgC5yYa+XwhGBmRBl59vdV6nDluPfRDUMrzLLlY7PT764yKWlac31sUxcwR4i5B40e/
i42/9MCWCSQi7eCetE5jPyo2AqsuwfP7eitE0/IvERxrHzVU+5pLknU3JO9mq4KmG2W4etBrj4MT
Gbswi+rHHrkMHpmKckgdvFpTKavxuR3kV0dPWdqQawCz9w2FaISUzdWh6295BJl37VJIXi+aC25q
jjFu9LzadE10T4uaXb00u+EwsQ+g8tvg/gxMFRs/mLh4i1bDwIf5bhbasbame9F338iwlUCyq8Du
LMdX4jUnvM6J4B2Hfbjwx7hRtrpod0yEYz/U0nOM3sKdpvnQZ2mzMxWeaI3V4oOU57fEZdWXmh+c
Vnw79vg2lHG5RXX2UenSzUDVm7IT0of63RyiW7xJaSqj4JPjrzy8cwDaUiFtunF6GbCepcNAT7/7
YAW71bABecsN47NU0mMWSftSwzVcFZdJhyDQT+VqJ6RhuYEorzL7t6nOwWkbo2I5bi5N5VAqlnfY
7981dfJp0ZEOpFrGzAwDu9VDfE+n3rNmA2xWeZmG6qHVS5y29P3iyBs0LXeljZxIaE+xae6NwX7R
zeqmhf5+N40gVRGUltGTJvClKMTyls3aVyPqXQY5zC14YIHa1DpsK2IW4pTZGDnbFn9/Lq/63DoW
/SzjREn0ocNhT+NOfXZK7RtD0J1wQtL11Ht0mRtJy4MQpzqnNl2rxSpJRmueYUPhmUrdbMomjZAb
NE8zbtpsUM5xTIoAhIPVjztvkc7YKowPmbwqPQiJMz1WhnJviB5aTqlMQYrBOMrV2WuH+Hms59cp
qnSf0Aw8RwcK5DZr/ARczDVZrBIjOZQm7Qw5sw0vkrkjIq/ZqJd9YCeN4g8NnhyyiZXPGFfPbVe/
igZLlWEZ06CWnHxjrTIb0Rq6O7BK+eTsskWuUuAKPF1rcGyvH9ErGNk0P3TDuxLavlHzbdBnWD4G
I/QhJDs/OPmU7bHYVnY1k8kN5Xx6yim437ETSffSog3oDjk9bBhxUF3tVAq7R3ElUGLkoz0iiyWC
BHXVEswp7jLFws5hmgkncTC6ZRGV7lqpY5+tI/8ZO8xm6Cthwd/oj9C/vuj45Acl1GafFGGYMqwU
Gx1V2FFd4J5R5HUvo9IMPih+e1sZYYtkCBUTH6BthdllPyhDFFZNG3mI0UrFlhyG7GxpY/aa9Il1
SGkjxQBQzsY02d51NRyNaizxHWNg55yRae07Q4k3FkL+58g2O1+01K2JsFN2H9MQe4NMmHaLSQ/R
GrMBYhXmGsn12J7BFuBmGJHyjqKvolLLdKyZ8qbxp3hqPllWWw8XmXyfd7GWMoZT+R0JNf1/sy6i
oxHV9L7iPik2UWuyiIbcIFcqLCzbDbM+9VhCbvCPtZ7RN4XY3trGIddGzcceqSYnpGbuko6J3HIY
YaypykyrKKKAc7HPwa1VVd7NGBlfycMHb4ipBTAJq0tnDBrmkIuDL7Ije5CcSjg5dXQzYVROJV8X
H2RWZAr7EhxuZKlR2Jarr7XdTF8qDfl9XUFEsfuitt21ae0axqQD7Q0WAxLNheYjX+z3MmkKyRan
G8AGHUt/VdPGvVmVsVhtnqgAcfCRdwlP4BuStsNXmJbpB2Li9XEk4eqY5apzo1sUbmJCKovXRr6V
ltp5ABVV+OvFqb9sRZTbKEm0t2vJK4ROMVzWDv6QDs6Ab11vUuBWKeb4hiVQio1r+I7/e9mKe8zR
Xmz7rGcdz8osS/pg6U2w0kIi5mS9BV4l8cgE2KbdQwO037Sw5E4YUDtIDNNh+ooUlbU569RzFnGj
MczGtQ/sViAKNXv0SAhw21cxrSWpjR0SwN1aaMMU2mVWj+BdzgYsMKOSGh+eXX6PQjg6Q5MqPvJF
w+Z5LM13zWi6y6xK/ROBL+lN0oThaTZz4x5hXbErcN/0k2akv4P77rJzSA2itwhra7uo44pWJwlt
PxU5dhtr5TbLeHbGSeIuxWg9dVJSnwajCm/bBRVhvACKRzWxLfNgUWOv5m5yYbYbeeWjRY51rxL5
cCJdpFtFtL3jx6ZGENcyF2jD88TY0rhG1moNducgoIszABJj+FG1MfHjVkl3YbKI40RtzZ67WDYd
wc64g4NXLVFKzlxlhrfLorK3LeXuRiMIl1ZxnxjAe0qnfAFhazd6oeS3NIA7MH3VYXuBS7cPB4kp
po2ydJZoi1+IE7LlTUWj797h0r/MAjKROzWYeea21r3hL118dxO20IZZYZ3C9+qfs0EXrMaQ/8h7
MMJdaBooQJXFeDEMiY5tDd/oK7cgfiKHt5WLXklLUEZm9s0Gtv/qzErFh7SA3At1r3tXrD7ChL6Z
27PdJupxEHWGn3urJHuyPoZkU+ZGRlCyoHnU6lygMQKBnMI8uomjysYyCgZv6em1M9wY1rh6BaAX
37QZswJvM8N6raW0voH+1IyBk+jpr04NQRFmTM22czVa58Ie1Q+ndEwM2tUku7XiWMUJLEJCjgx0
RXTlFvP0a4CC6AVjV5bWYb9W97UpZ0elsSmGhraHV9k1OpMFNjdPaSXL78uqNE85M5h8BVKnE/6f
QoBFh2qfh3CwbjMJ30ItncInWnUg85T5p1CSUoy381TywIKecxPPsl8OO212Uj12DjfVulXxYp6r
9tlOGyYV1mbSwhOT1NGdXmU5nhTaRGmiR5Z0JFtUA5qj/JUCpZkz4DPCLVw26Fl7cCqhvFlKDO5c
jy0WgMg19fQI/DZ4nTX1nb+g/S1uGoSZX8nkiA+s0NPHaVBSck+EFUHvbYUBOYD7yejiYVL5PISk
p1TLCno3csiOCyUqkGI9RQdk77AkgVPomtuxatxAuLXPSiGW26xZ2Y354KgzZJzFPPCsBlIeQ+P/
sHcmyZEjWbbdSkrNEQKoAlBgUBNr2Rh7J+nkBELv0EPRd7v5a/kb+wcWTZL0EOePmpVIDjIG6U4H
zQCoPn3v3nPrx9EOGHQmCMIZI1hZ+M1oLfWEmxypsIjrbWwpZlQlRPaCo1KTnY5WWpyy1H6KmvFm
KnUlaUvY5Vp55TdnGs6o7u7sINA36bHXbocnsG5pXXgxgs6kp8Ee4/2+RYEJ5a4Ypi921V1PszAP
WWjQLcSa3wSztyzqborhNOvTLQ+ovYllH95Mae6c1Vr0exMi5rZvPefAwce9caHF7qd4RGTURdVN
nUX2eV8p91m52FmrZTGq/KWwxCNPfEkqv4xwjXcj9cUZhlhUIYxYUVP3g/MSj05/ng+Q3tEN1Exp
HDWTngCiT25agxbXiRvn43jqj7KLMOC6LaZzgKHjfiiz4jxMprDYZoYSd2XXQRzh3esPbtnAv5MI
eui3u96wcXooF6tmtifCXkLa+hiok7N5cHq5lQEEE25AM9yVHAm+Og0NM9T61nNvdf3JBLhSryzL
osANlHiQYJeWeX6qJQJ44X+R3M6YRDNAI/zy3i2rWs9rWKj2hATK6auDkKujK16TkTSyARgnsxvB
vF9M3xasxxVIISYp8zFcKT8GLQXlEk7hL/lLtG8p/se+pFXn8dvbGSs5dUUkz1C3l/dtH0UvoYvi
OjzGOA05zSy7sC9QFsuvLCPul6QsfSK4yPWkarPyZ5a17jqUfXWYgBZ+bkyBKrcPLW8NyRfxjN/k
uxEARrLKj5FSsHDnjvm+0T2Wms7Syq/gdSPTkCiCaue0nbL2TBRecUcMU/OJ/gSRLhZjt2khtrjP
I4iKO2k45q1CBvEENGze9mbRXzbFkN/ShPROFEbbM4jR+tKKyvA7HDz/fAjD9IfLcK1huuq355mA
kTpwELsOJl7bHKXnolTWyfPCG9mDnQkuBWovKM1572zissIm7QzhBQqGbV2AlSC2Jd9V4RweaHsj
NLE00ousoFmvYsnUNiS5qhSJXHf+/KRSF5T25Aafp0Lb+8pzzlFeX6cebS+/lPkJs9Vw2wjMKau+
bvVJbFfmdiophvNoLh4DYMGbVgTZmTnFPSRN4xaNbHnTwhO5DUUY7Ow841Sqg8twmHj5S6N9gEAI
CgSuKQ3kwLnM2kw9ObhOrkbkhD/CWU6XUZYmcMajllOB9uhZZf6e+ueSiie5EWrsTrSV+tc0p9oX
p3OSfWa2zYtjdNVZMBUMWZFT7cMurOjo2taFJ2DTqrkMmAvM/CfsJ3rMdr+niYnLwmqM06Bu3QQI
6ewcDEhB+DnikaAxH6ArNI1kI2ezz1auNq0LozaI1sh1Ti4HQCDOIGjaysHbusO0schTSLvyU2Kn
+zD1eK4HYceXJVOcs6yR9bU/RnKNM775BLB0OqNmcTkh05/5vUsys+CfU6XQUfEskkQgBtM2Jcj9
tja5jg+I53Sisby1Ge1vQT6wRbKc21c12Jot/b5q15IGCz3HmEh7gQHqzi1CC9Nxrlw0eAdBlXdW
tjK6YhqdblsdTSCAsuaUYdJ8Yiu9DjwZhevJsK17N7GK8zkLwlM4QuB5RMfkONRtfEnUX3sq8mJk
aWcaUHDCXVs1sO8EJs4O+bB/Weeuf96nfnyoSoMqwBzz0y4rvZ2bqpzOxDSFp1FQ8sODOOkALV9U
VtPtpUHTzty0FZjhQ8OUgDQaq+/yO+YSgFwm6bVojuE4bzDiMNSTNZZFmEXz8KlsdXeIPTfhCXIB
nzsoeqTPKhJycEQvyRhyRdqJXmUm6NNVaAjrMCyUo4gK8TrLcpo2sDx4mukPopqa/YNycoxEgbD1
sApjNoy860jccP1m1TbGuDUGBqOYeoIvMKj9yzknbamu8/a0l/AiV1VnlQy68hDlGzQA2niRmd2q
iPgqm6Pb2RRZ7Vk6jaznNNCCK0kX6tyeLDriJBo9dl4LB2Pp9RYV7bdB0f5qEjpqNUJuZoX6+tib
S2r6nkVO7xR1I219CX7lu+Tg9NhI7e2BeNafQ295aEAf4vfp/QPNsfj8ODSA5kSvDJnfqTJo0WvO
B3S1Ys4ujYYMvaqxy3yzwQ0SMaXN6BHkA4PTIYZKYaLK3OkI8SacEAivPIj+JV0dKoZjY1QuLXIh
fBqlbm1+FYrkR5eEPt1OLyaRHjeuw/KSZYRf1S54iHig5vTgO3MkB5JrNLbxqeGotfOH+sFUd3GD
Ms0x52sAz8tArNwExUSfA8D2CpqNvkb8Dn9TDjdpMta72g/inUtVsqKtV52hm1JXZOHBCukoByzk
oxN7HFrFRnn72VBnk6NIrVmwRmaZUxUEejOnxtisAgYBhG2lptiYEnUDAPZmR27wfGmYowDd5VdE
mNiCMpDPqJE9nwCfTqg5lHNNnBu+ALQ5JTz0yfHGr6HPbe3yZuECA9RKl9h3nyqVXYpjVMry/HJk
zaf5XN1Rh/gHBlwIWE0OmUexLQEy3oXZ9uE3UDQUq15CtkDj0OXs4denK8PjaTFd+tW0MeNz2xs4
S8YdKiWb3awDvxXZwdM/F+pfxF9r3egf7XvB/RvJ/v9ekb4vCRlUv4z/XYyixf/9P69F+n/91J8y
faJ6BRp8UzomCDosmf+W6du/ubBsiCzBoHl0kf5bpi/Eb0AeUUhAcARuh4303zJ94f6G5t/nD31p
8ReU+icyfUcuzMhXKn3bNa1jOjYnFnyngNzfqvQhuUSWWRn0qrRipXSYBzHmtYr8xhC1YAE1XOPU
BtlDyhviFJxVbTemnG49YuNHVYm1gYqsoqUTI5AZEc4FcNDjOtj2ttlwoMiXxRP3UXjqBjS615BG
Yb65U4NIjrDJ6SsTt3Y5r2f1Uy0QBK+NuOmq9eB0Nm+tzM0rxwitc44QHSO6wF6yDiD+tdtwoSYB
KF7SHGNfNTcyFtgJAngdVC1iNsd1PhrQduvatB99F6Ivk5qlQ5S7n2ezJSAUxXpwkri1+61lnnyz
uGNe8HXZ7IphT6cedDDfQRJmHGpSgoRu8LPNRMdps8+BZhnIQXpH8dFqk+lzWtdlswYgYYNwyzOk
z2PdOxCPJA6+tWvM8csEVok1k/hM1FbR2ET7jvgGtqx89l/YA5qSei8qMBFkIyZVyPD1c5BOHAJN
bUwnoZpQmnhhNqD2C/Lmc8Fuiq6j8dUp45j0LpADSjbtxvUmy3GH2TjLDiUhJzhE69hmvQ8b9UUj
Jv+MfY/Rvh+q7spBjA282EXVQj9Utedsi8VFOMTqYVbWHMAsF9lVk4FvR4VbDM/KLucHO8cVuaLR
mFwPldbPJMNVt3E/Aamb475Bq+VHwJFWiZOy2PmpHj4Z6Nm+cUUyVA0ZO/dZkSAe6oO59zbw4Kxp
VzEnT7aMiuIvah6r7xrUGNLjMO7o36Ifz9VmlAnq79GvOELTHpia9Qin6BOWF0cxhPSdYZMTBfFg
idxuTlHGs/EGKnxSE6foisCVlzqINJjyQDXVLtOqvXWLYn4pjGx8ivSEis/yzP4yLqf8MrEXRlgE
m0rQPZkDUqU4xrGoByjVMeeS+Ai/zFNfIsdBQKHbJAg2YGkyg4fP8w6YL1IGINY8XwWp010iwhOf
c0+7z5bpI71yh64+mNgczj2bOfIUZw4jt4am2lQywV5VZIepNarB4gZvTxWuOoNzzGqKW+fOtYnt
BVfoE08xQ2HfmLZudvYc+rekLdQn9IVH/JClv4+CMEdZTe7MmtWK2AKzr3HMNkNE1cDQrr818CPR
G/fM5rkxh9rF8joS3m3UCC5XnZqljZieHZ8S36qZhofDV484gQCT7dKbqN3K3sLbHqbdHDpsxDWI
M46ymrYY7DdNfEjn5AuuPulnsZnDmEZgEHbPswftn114kGCQggaE40hDGmmezLS/HVKz/VYQG1fQ
p67ni7LjJjJgCNNk55h9KRl7zSnE/sqJSJIhtewwKl3cJGmEXhvXNj4dji85jVXPfpHcIshclc6s
lWklBENYpYUmZ8Cfuq7LAQKcDRZw3NR6eZTqJMWxGkZD4mxIKmVwVBQViUR+4EZPhvabZ+a12QEx
T/Gla1FPrzpckJKo2K7Qa78yOIuFiXLbmzxu1F3OcClH5Spq4pxbwjcVY/1ua7UdoUIeNpC14U0z
ybGpdJ6SWNN75Ehv1FtObe2uJ4GZc3hkCsZvarDu48ShrjDndmopeAf3IXcy87qyia3Zdr5XEw4z
JvFy0MkebSVAkGa0N3/UYZZ3K85qAyBK6fYbnbRVjGO5ZyLUl0b01Wui2twxVaZInqox/W7wUZo1
eQVkwBEEw7Edmt74wxxD1n3frKnJZta826DywmnrxFp/G6G63xGnIb3VgLbvNshzeAGdI/xkzVLH
M2EKSXBQOA/2KZ8VNJbRxCx41KEJUQexSTthFp18HK2kQ7HrVOZCPo0YUpJQnnwuB+xfK7srkHjY
MZ4nclWH72aBTIXgBAMzWGpxJDrqZDwNc3oTTg42aHrWPNVEHDBfMf1wafxFJFJzSKzG+SSsl1Le
5AjlrpvEpccYdgF/P80Jo9yEdjR+CaUhnjxXV3d2I8lx1CAsbQSlHgJIU7FGr2gBMHQxGIo+Nm2E
DAfFAtU1/g8EfzRts1uW494+I+LQzPdk8PJsM6a6hJfQY6nxpXhKAHRKRseKDqINhazaE/tVcH84
AH2Ls8p9htOADLXqugkdgWCUvIO3INKzpJise5+oFft8npk2nPB8cEDC1VIKtBbgItbkd5Mwa451
nJ02Xk3WRhOn/nzDhMW+D82EeQixG3F3CjFhieBoYSuuWh7bTUEHPN0QjL4E74H5Sra6VUtf1fRa
CuhiqE5CRszVqTkAl7z1M7zde3LJYuNER2NNHhoLwXgXQsa+DVicBmAGTB2uROdj04mUzp+JK5sS
4le0wfQyx2uLl69pkE8FrXsC1hbltzn55D44bTDXqGibQDHWsgyxsgkjYKxLgt9tV8oGlT/9joSI
W1wyqyIjX5hIv+VslAzKcFEDaw6NI6aKeiNa5l/bsKUJuK05ghSnUFxFtzPdJf3GMhStQ2bQfQvF
gZgj9HIOqj2a5/z9iI7e1zKeS4NGpgRuIROSVHk05XSnVD92Z/RYum4fg2b9VOeyDk7ytEDBvTiv
P40FOTe2qrwXXVokW+sixM1OvvfAgGyIcbZMrZl9GeAOfiLAKvhmRCGux2EaB07L46AQpfpTdQ7k
VD7RulwcCJj2nmhqENtat5a/x2aPKzpNyak5GcMxwJemy35D16kJN7TymRhac0W4IhI0HnUhoHng
lmI6QVeTBdATSl03gIWzlS5lgIhysQm0fGQBV7FIo7VsJvPexGr9JaMxwKgiUwV5lPaSrxvUo74u
EtsLVoAqsD7SlYjSnZa5e8dORjHXNkJdRwFxqrjZAioqz0PRc1kqU38ayX91qXdciwyMJkMiUyL+
44QjzYqQvMWOVcD5a7dujkJoC9BWXWVR0H+2sVXTTIb7d6iMURGelhL52wiiXklzdojRohxs0T+j
UTF4dAZMUpHZe/cJJD2WA3q1Car6ST/1CfljqyIp2O6nmd2bdpPJdFGhDI73KlZi3Mh0jB69wGDB
YLbissDEJbeO7yEcEMhOLRmzotJoa3yL/k+KmANoH37/TeIO6R3Zw21HiypLyMotSC3FyoC5GPlO
cdTfkPrJVi1Y7jNi2yzaGd7k7qw0yu8tzGKSJ73I4rOxzSfrA0zUOxMvxwNavY6lhDCBY3OYeXs8
CPqoyIFbMmEZGmdjeVmzt3SffICcfwejcv+4jAcAB/WToHp/exnc0KywUpL3UpYnrc8gtQ9nY6ux
Dq0rtzEvK7vLd1GlUGmOwbirQAaTRNfa16+M1te/n3tek3Pe8t9+/j3ecXPs0hxasVgRYlo7q9FR
9V7J5bVUObNRn23GlQzUczpLDiLV7a+v/ndf9sL+8SxLEShxpPq8os+5tAQnJ2ff73xciK2E3SzG
Rn/wZS+37O2Jzych899XWcBgr65Sk8QT4zyOIaiE3ZlDcMnWDLt+p2OG9L/+QOI9h4jHR9EyJn5T
SUHgw/Lnr67FYDmI4okhIYJlHu5u5JVnxaSXcRYDWXjuIme2wIQU5jPW6XEztGgJVKZza5+S53dR
In9WKxHgD4/7JD2xZmF873IiaUudUvsa1GLYqxLlX4cda9E/ffopqU0WeYoRTy3H7be/PkbnIBwS
HxkA5uqVgxtya8Sxdfrrb+mn275cxfMcF9uVBAz17gjeaDlEpWckm9IWvF6ezHfYCp0PKJY/3Xau
QrKHK6heHMYV7x7tcOK0Jysv2Rg9wm3i0+1dPDDaHgNz/ACit/zCb54wLuXwXsClUianrqXn8Oqu
Uz2bphkT8FhhIfwK/Cj/5DghVufEwQTkaeMs9PHq/vpb/LvP53hS2jROluu/+3z1zBccVnyLCSGk
OxEQq9yIgkG2gXHjn1/KlRYgBdhfdFLfIQKBdSDrVDwWwyzbqzLS+Vr3HlLulA7mry/187OhLMny
SM0J5oF2z9uv0iSfbCqxl2zKYdZ7v8l+1KSgfbDu/Hy/eB4smyedAnx5Rt5epJEMfO0uXh5ANd13
nNnQrNvRwTOKBpleiVFtNmr3gxv2dx/t9VXffbTAnbRpR2ADpNXPJ30ZEw3a9OLk11/g8oq+fRaV
pQBd0EdTSwvu3bPoEJmYVvQagER38XWOcAVD8Fisc7sU5yjIAvo4QyBPYPgHMOH+4sb9zWbydx9Q
eY5nOkJwmH+/eoxzUxrGuISYue64cTuRHtKWI/D/4Co+z7tv8VJzwHx785yko84K4Pkr0eN8ZV3c
Wcth8tdX+XmHZsTpsxJKPseSY/huh9YKKSinVpR6mkp2UxH1qqihFGl/XUaQ5krqWB6mKEVB3DDl
YoGuzIDo7yQV+LrLsvrgN1oeyvc3lo8tfVKXkG94736hPsTIWs02v9Bc2UzgqvmmcMBUJTUSEIxv
vf/Bk/Q3bwlMY9+ypQP1nMDit1901Nq20StCPzzVorRtLYFFG2n7CXsg5/Ok9A69QmH/wcv587qm
WLJNJPCC99M6UjZfLaat4UjTIvBvw0hb7ZwimU8DMAIQ1Cna3A8epmOh9e5bFawAQixbBEisd8UB
YLZJYfpKNlp17iWniEUK3hh3FXPbDblrQUjLzWIu1WgxXljm7F/y5GsMm5xh923dwe4e/WB/fPr+
A6b8gxh0+u2//0sgvWLx+muBWcBDf/zx5UsOUOg21v/69v1fZy/F97h+G2/2+4/+OXQgqcw1hWBf
cqW51NR/DR1s+zePpZCJgkJpxoyBl+pPPKWAGwS0x1mmDpyjKRJeDR3kbxLQ5VIECZ+8X37uH7CB
3q2LDKfUUhSSsgYLUxw5mK/Lg6kr+0RVQAv8FIdVRebrxgvc+fdn5g0U83Up/+69ocYRVLmUHxIK
p8Ma+PZ1hScggiiz57UhgZtYthUx/6+Rq0Hn/+Ctef+BuBRLItY3thpP2eLdTpaRDQdvJUT31FVQ
BfyioKsMCOPV3f6b7eTd+rN8IP5t8o0Y/VAkvi8TbQsFk2qIxWjDaLqqR6HOEHbSyp1EfpWUeY5B
S1gfHIj+5lskzo4ah3EYpZX7bpXVUy3rprRBsBn4M3qrpudit/mN1RrZB2WwWNaWV2vP8gEpcUBX
mVyMsvHdHStnt8bEaUxrVaB1Xsdp1tzTFUCy5kwQ9w4BYsIfUCCYeng5TBHPaYaLKVdoBUgTb0BI
zUl+zUiJPJC2QFGi/VSRJVLDCEVp6YqbCVREse0aBU1O1jFS4NL0xttf36d3uHiOy5S+FjuxpyzC
qfjf2ycPeWVStEoRKQW6hAa5NU/u50hq2d7XYRreWl7PYCwi3PI2xc5ikwkJO3LvOv2Y7OzE7V9q
8ve+hg0S0E01FdnF3AZLGUG/tv7goVq+07ffOWU6zxRMMJdn13l3f40Oaqhplej4QBOeuSnoQmMo
8qeG6QwGxLL3zqZSBIhi+3H76+/p50eL7p6J181f3lHvOJl8tbEZVWUMaDTGdd16zxXO0PvW6syr
VHfdB6XC31xJ0LpwmYdwJCGv5+0NCRsHM6ov5jWESjddRUQ0bPREMMoKCd33X3+qn9cCSTedFc5F
w0S99K5KCBXiF9QUPMTjlG3bevzG7h1+EARoLf/Ku9vms0gLjqSELZg/HeYYMMkEr8E6MJZRWA8w
M8lDlJrhlJ/F3ay3KgtAApmJfeFLL/vu0Br6YNVbYjJ//iU4lpAWKdg3/Hfv6zT3Q4ittKfDVRpE
H2LjOgfY1u1mgKK7PEBmlQehu+2sQa5iQWCuja0Bb789ymcZee7arBt9AsIqP490SNO+DWrn0FqF
V37wmP/NXVnWTASLlOOW7b0ra3InyjETwVVA09Ctxgl0GPRUefKP771Pnii7rvR8YHrLc/jqiQ6H
XhQRklVMD6DLSqSua0dPHyV1vit8WV5okvFBOMsgL5HHSv3VVdJJIsL35YDboywuMruxNrHBjBKJ
bbXJuzHY/fpTcVL66UbbHEF5nB2OGFQW794fc/RVao+1ucZhyiRa+qR+ES1VNQ8SNWGMXKARLvy5
DC8RKLHqU9RlFcwlR7L8pQyjHiWzbszRgEm+0OyMAAx0lfk0GwVHBNBo44CCOOkeWAmM23b060fR
lQk/QHLZCTFY9nfMIhlBK6jN8h08Zdwi/mSRgKdsl7kCG1ijNxg/smtcl8AsqqIpGdERP7We8O98
YnscI6aM2nysevrhq8zr4zvDzDz04K5XrYki7k7zYMAS0ulgulWZjzcH8ZX7aWxMDJAAluiFk5JN
A5lgYBvxaWgjYO77ttz3ORFe6PgCUCwN6WBPojB9lNYTml6TlqYDMkM506aqBI92NHIMX0vHKz/X
bdM8FHGOssdOugKxotvayZ7p+3xBjBju1xI78edqWHR0npEPNs2wMSQxHrDNKonmpnv0pwmfq6uM
5MktdG+ty8oZH/wsdATZM559m03K+kEsThBu/Lwzmw1R0fNDmNVDDmg5c8LN5BYTZr7CNu8sA77z
djaiKliX1BNiJbqht9BbV0gcUSZ6Nyi++plvMOwQJckZX6CfW7iz4MxcImZmXuxHZftEs5YQpxSR
RH1eu73R7GpEz/oQYv1H+jG2ZnKqEc3pbm0jHo3vdVABiULPJ5M1466KIR6rH/aZkASnAt1fskoC
+Mpr5g/WWQu8mrM886bTtsgGl4luPV0Ap6KxFbSKg0pcORApnIQ2w7av5fQ1IgzQXBtZiWMe2nGa
bAAd0Qzrx8gCE4e+7YbXW9WX1uR3CXBYJGFy07tk7b2g3XKL6wSuLqqU2O5qB7C0XQ2nhCSO7nna
IhA4uHU1HoKuN4Z1ObCjrtx+nqtVkCPQ3zKSbxi7xDQr1jARvQSidsyMskFUcI/WrYGSFmv8mEgd
ADZMjK3AkyRO9IXtC3/SaPZMgJseTAFsLr/stkPQuY9p4PKugfOqX2qke1/a1Bnw/VQRr+QQwXFD
HDJbh66eoi/N6JSbvoEah2vXutPo/imIoZF/o1IGNIc2FqQezBVMDMPs851mPeiKMQqZtXH+HLFD
zp15QJ8k+L/90Lw02xInjcJ46+0Ms8DhpYKaZ5PobddnZMqLsUr9KoPJMTn+dVkkKHfmOSJGvQgB
4sAxoW72vPiysRP92ZvL6ZvIEyhNaT1NL3llJxaxSalhrHuS2rIV3if9kGWx9ViJioELrH3ksn3s
ZEuME0yXzTg69dloDrF5WUyNPNO92RPePtnYEWBbcrjtwii9sSGOpDvKsgT9IxFdBT7Iqjosd0xD
QMPdeDk5WRqfeWrIY0Y3si3QHE0T9ahMcRYlgZ9fldqdvTUrXRmuisJUCwGKyTgTazN4MSYp7xFR
Rt2qVJ7brkVlRSaFa2v7ayY8+mrknUALLzEmk3fJtxBS72U4hFUJONW1DaazpP/tbZC1wACjaoAj
Y6cIEXn1r+timUQoP1BXVSrieR1mCuWgV2AhBzEY+OM16uv4gawkSN0jDo7oLO/D8qTocg/w6jhY
SASZgV0l0mN5c9tWzpj3Qj1i6hzVnVcnSXXeohBxVwxGgLQnDLKCDXfJbrY+E1c8eR3HA6sw+095
R5oYVnES0FYqr6KMwbZqthPphTBPjDpnjBgixPfzMqm3OX23B5ZopOxY/LOLrm3KFyHbRq89Lbq7
yZ5KE+3IlD1YXcW31PktzgKw8fmXiM/91ewQbu5lBGewoglX4ZYJZ4LrJiAmpudmz/Y05uU2itIB
mFSK4oXQypSN0+/kvHC5Z/Q3VtxO8P0BkahVoobwslMdiBSrTNStIRPra2x1QblzEY2BEqxrNCL4
D1W0qioLpWiYGt41eHsDfxzY/E9VX/totebeSTY2hae3AozbEstnCbjqTH/xhBR0VjQiv6cpGAc2
Mg8CzQcV78/1jieoEuBYY1DkzLj8+asaQUxmk82CsaMLI+EsYSh5ihFw/OAqPx8ePOEgpaYQQcrI
Wf7tVTSLZCS4gcSwgkI2zcY/zYRITmhKGFsvx62wKsemPw1w3/1+6f90hN52hAQ37tcdoT0iVLpC
3/S/LnXdclj5fiRZ/9FRWn7+j7aQlL95ZEEvDQrOe7TruJv/Ti1xmLoiKv3jTyiP/2wL8VOOQzl7
nKxwVFT8i9TIbfTf/2W4v5EtgoKVdhMdAmA58p+0hd7PXmlMeUunfukz09R9f3KqEaBRDrnPSKnA
9RlgOk9yU+00JQgn7lVdTjFurOSDk8G7Q4x9vOrystDikACz3x3Wjc4hwHbE1tOd+ZF3yPut0AHi
9WQzz59f3Zzr349nrztSNDLeFtKcdE2b0RQ9OboCHODeNYpEbzqpyXh5FWo9Mdk+ZksolCXGFptZ
eV4NubM30S1WW7OLWrUGQUQ+BX45lho2u8i/8uuSDAt3ibNoU2Hcw6Yg42I+5l0kS/RFeUzBQHuG
vk/1MhtYXdsUWuExNWOsCVbYCzgp9UpNMmu3zjFlo5sJ3KBqGsJ1usRwJMdEDisknANmDlgIb4ns
kFoIbIvHJA/yN/QPfcz3GOp68B7GqJLVWrDRwa1QcXPjHpNBimNKSLAEhuAqAHPmH3NEnGOmCBRO
8kWwjoA7zr258FeV1QF7rpc4EtIM0WdZtJ63Y5zkG8/OPXeDmz+/NMSSZyK8Htqmn4aLER9OIarD
3JoAyBhs2ZjKqyo8p/wnGNeUqBTXnWFPAHPQ11GVj0DKvAZiC+DCUFzGjsXzpRN5CW6WSAxsvrfY
yz83IaUw9Q2y/HWORbeh4EhzGkeGgSNsqlMcyg1QH6wlQUtojDE0MiMKmJ7PCkOkM24tKwihO3uo
E3clsitGvDYCtzV2PKI7tGVBO5+93NibvaGNKzvK1LcxHtJwTzO+7UDf+5S0deJl4bm0CfA5lZVC
jm3Pnv6sOy/5XjUuWTukv5buVnTsc2Bsc19v675go2q8vL/wfYJ3gAEZYKJLB3WwP8bRsBOg4dIr
tNw0LwuHFAA0kwX6QOIvQA5Y1ZzoPUrqstrQsC2SM4NRe0j5RhQwcLsxioubqh+Sbm1ZffQVFN0C
vmpN/Fc0Lcj1iNw84SvEqXCi624pXnjEnqre5l8UsZsWa8I38pc2bKcKZXmiLjVUnE9FVg7+PpaD
OPNLb+Y77z0Tvq0VJz9ywF5gBMRUuGeLrQ8dZRlyuOxUIE9tBtxL+rSJsJrGYfsp0na6BIT33TnB
Iy1cmtmToDswph9aVzAu7m2Kj30bLuYpYJ7NdWUN5QvpKojxSGuAeTdHynjp5dTejl0YPuhxir76
EMMO6MShIRo8aEg1qV70OlxiQzqnowAUbgjSNTqmi1jHpJEJrZ3eAtjK+evHNBJrmqEKJceUEr9t
hbMfmxzcn9UQZDK3aXubHdNNyMchCUiM6UPVOxHZQsSgKMSG7carhvFrHy8xKWUurjOAdnQeCpsc
lf6YqaKq5T7US9RKgkgWQGzWEykTHtNY6mjy0ajW9YioJVK2PM39vEfwbtjUt8rvR7A6xLuAk07a
3byEvlQxyF1wZB1ZMMExF0a4Xfu9q5v+eh44L+5wVvrfla/JbyJhNb1z5taDd6nT9L5OWeIx+pnG
0wjjApt1Bjp6SyJ7hIg1XjJr8Ag19/ExyQaoEak2Y8b7upZTWShEnkvyDa716QcokuDzTKjDhXPM
yFHzHNJaWqJzzCVEp1jidOZsSdZB80bKDrT7CtIp9QqoByQk0b5dQnncYz5PExHVUwV2nm84gpXB
tjmm+ehjsg/n8DAilsazjfPRg0EBS5EgoOPm8J+C5l1BQk/s/7egueuy9+UMP/3nlMsnAYNdlN1k
GewzHv2rnHHUb3R6/aUnyfCLMdDrKZf6jdKfn2O+4Prs+9Ssf5YzVEiKDhc9W4Ugx6aJ+0/KmeOc
7XV/lCka/4ikRGLgJqyf5hn8YdoxtKlQcrnXbhWWV7JDxbGEFclMZLCe54Z4DBeXAlJrZKQLHp+Q
e87nnF+Itk7XrRVP9Z3wGXjQS5AjomjthPVL19RGfT0HjYl7Lu98BzoaiMMpeolT5lT26ZDRk33w
GhNE2Bp35BBfmCq2HTLtZwShxGpndZ/wjpMKZHwr8sQIOMWKKuKc1SvAVc8DlggFl5gYGewgxEWu
aCE1DCQK3h5ydsOU/5L+rS4cD6ygPei53qgi5B0JMngPY1IF/aapmcSvYr+tD17SwaLkMDxdZ7kc
fsx4uyEWwQ99TImu8DjZW1itjUD73ppi1TyrTdlipmggDU8oqPD6JL771TSoNHZ5ApcUoGPs33GO
dh8CXdcPqIT13ZSHGs49tAl6M7RZWOzd5I4o6epKsYtd8K0z0EjM3jrtSLQLdrKsi2fShvR9AA0Z
3wb74xc5M7VYUepEP9q2rVNcxVnvrgoyupelyqzZ3AqYluQxjeP5HGTxC0gHu18Zygy+VbKob2ZT
siFn3mR02xZmR7mqxri89sJapOtqHJD9Z9iZDqk3+MB1Yz09IJCCg5T5JRloEOE6Rd6eSEHRx+Vi
tQQYfGkHfv9QA/LACErfVWwCPtpd0urW2zmjKR5LDNP3egQQNVJG9fh7e/eAaxsHbTSO3fnkTi2E
pxBW91rVbX3nkpZerGF1JVcxW9rBZPdBqh2wp5pV/UgvLD4EqeSwG7nZo6Pt9iJOaIet5NQjn4ky
B/mHAYk/A2vpePnaSrLskA6SVjsIXWiXLUgAPFqRNL6Gde7dagyXFGtdZF6Tjo1ww8fZghV0bPsT
EtPNb6lXWzROOsqcJCap7P+xdx7JkTNrlt1Kb8CfweGQ00DoCIogg3ICIzOT0NKht1NL6Y31iexX
1c+qrdus5jVL+/8UZBBw/8S958JS5Nlj8uy19Pagj+/mCD6xbeLfYsLbjEyEYv0hmsxGHjvZ8j1F
2ZPiyq0mdLg41lycCnZ9oObK6SWq2Xp2Rnd+cK1iPms/xTcmQN8/J51vRlQiReJignXTZmUU0m5W
RVLpZkXFsvxByq6yG/NNfPZuN7xFGZ5lKsQ+u+JUcZ4rUtQZymROSChFRi66MVKuBgZKWjTtnsZ8
wtxGg0x2oWxDBMz6lcQu9uQM5fBt6o5qNtXSfQAYtHyERgSBHNR5ec0NR13gPJmSZPHcvLdTl0oI
vAZ+vHFmshzgf4u+vSXVv8irsR5Tx8ANXQkR491vDPgAgPMsCgnSWvamMOeXAqTfVUsivlYIoYv3
JhWJwPTTZm8oL6c8KMNp/tJFSLk3ss77NXh9jUcZADTz6LCxj+xbGEH1UvE5+/yDH0VjRu++F47L
pnMXed8vdvWom6WqAnL3UNUqL2RCH3rNjL2C7+ZIaGLLM+IaOTtPbTJCB4EZB+3kJOkqlmIZ6ZSS
8dvB+cuMUjeMIStrIHWwqGssQIY71mc+R498tcR/Rx3acXCJrJs2XVRPr040mldbZiFG4ymt74sc
11wgmjK52TRSmMkthJQ8yFGWQ2bltzwpx8AGVJM091hQ+fdrACAObUnRFuEKPTT4qlAL92fKYS/s
bs7PBJ59PQ5BbHUJHIZiWMBaQTbZkfSHSVIRTo5FIpHgflKcXemqB8+ZUXt17n2X2mTQC+A+Nods
mr63dZZc/RDwAR6+iMwgAB6AKkBQVivPEaaxwoMMFGWOnfILnET9YZix4jOEY0jSpJmF38Dp63mr
/SblXWcYDCy97+ajtThFEZiGRsKUGk2eQNzGqE5mEblvG1l47gNs/t5m7tYvB13pCAl/P2Cl9pbY
POthwSOStVjEvRbemZG3/bL1WnZdK2lCoB8RfsB6KjpzPbSGS8KdZyq9ouedhsDuGs6IYZnFu+2b
SPxZkco1eBd5VVhJ4axkFWoxiOTlQAAlrJbgxheg0Q0XFvZJFoebMJQSU4Rxa30TtbyEydDLwJQ9
EAfpmf2XlWra0GUkVoyIDYOfV5OU8xxoZtOPqkzrVVp3NSfTtAi1UlKoPdCma5FVLW+UalZDKUgA
cGUBUTey3G5ZD3490seN9fIFbY/AvnLAD7M1KhNGTS61fxFlHHeB70+deYJ+nLzKZej1OuzmWQMO
G9vlYKaWL1a83f5DV2KTWEedMPRGxX6ZHsjTqKoL4YB2HQwzmy4fccOX3YTYlAbJAbOpce/jkxuh
NfGjQPEXTEbf05aMYtyMPZCqLZc9Pip74joDnzXiHbIBiKPqTHrB6KT20s9Fj0X+wF1EbEZPPT8E
RYX0czV5M6cQOBIzOebMaIq7cUi8RxsNRkPztQA+K4iAMh+MpWR50sPI4MNpVPEbpo/UICeXcFrP
k4xh1Md/2ww+3nZt9bMVr91eW+M1zRem4wVpnHLljiZQ78YdMfEDJRLB0g1uvZqztviTl0ASgiQq
fYxSc2evGzhdd6ajunfSKK08mCvt3DV2VzsBUa51GYDRo+tLrFA+DT3elpVIK/NehrKmqYxmWiw5
+jJf54ad/67A0by0AM0fatujydVMPmj8mV1/8QzUP4QiISy3Mmk9LT1jeL5AGxVJRz3xqbuOUfIA
mRpzyNB6D7KGgrILLW/5jMRo3FF5DsbJw/j2e7Sl6leLuNlHmzyNDqGlMP2h9C0fZh49Un9u+7AV
bBzSFKa44KVzp9S4xHMBUbKyDH6AA7rgK8UeswpWkRyeUEL8g6C/fWlMQAxrFCb9sxmpKQlKFob3
sleginCsDJcOelkeYNnozxpxbba6WdXuXeJsqTAMTSAG7r4wBfkmMK8kTQvSU/dudBmxmf1mPjg+
m6UeQCVXA+QDp8y8i1NU0HXwK0UPTX7rFAc+/7cC8/PDONdxG7CCNZqVEBV9dD6Hv7K6XpaAylUQ
RDB53H1IwvMPMsY4CSAfz+4mNHN8hEXq6nxDtW/9guYETlwTH3mNrbIr8Jf5zQdTNSfn3S25JWQD
WCYMM89bTc7I2ZAyZeenXMnh2kxFUbB7TtjFRpOCgWAy+frxZ2cZ1jHEqyQYh5kPGwIiBI3as+At
JOAzAhJmnG+MfO6lxgv7mMwlGUyGxrdQhZF8NHnI243BMgQXdVszOLqd8vMWxI7Nqnrq8i83b4xl
s9RlIbYCPrq/LpfKOxWFhV1qS+Dm9OarJQRIZKowW8eo1hr8NI24G00CTDeRBtMI2TTidGbcgwte
VVMtgR/67u9scYH1sO7ndxeYOPet6ejDGEsiGJpqVO9LllVp4LsjTqUWyj+foZtau3mxYzMoCu+W
M8lL3BL3kY2P82xZ0IVZd/UBt7B4pbWmyMfqbhD04aRYpLqxlh95uViMgqgL0l9+lA5MSQSrZUzP
rD52NYbT+A1kEd+rQ5oJ0zCgH2X6PCqLdc4Qkd0GxREr5cvNumutWz+aJCV3JDH1kYUDYNK3z//d
S/9fKZL0qP//5UDVfiXF17920Op//5l/dtC2hxgU2Q5KQvb4sB+YRv9zIeCgE0XUQ6NI92xjcviP
fYD9D/Pm7biJwAl4vO0T/k//LP+BLPz2NyJ2v4WgI+D7L6hE5d8W/l8aaJt0S/Ra0kSMit4FFT9f
xr9usSIqMe0AjCUrifVukLGBfIGlRLPcOl67hiTFpa99I/3i8HB/nDrGHz8Nf5xm2jqVJ9ddxRHc
sgilBV64MvMmJIkXYejMO2DIU9YaHkO/mhjGajLbO5MIaLA5E88mwANY+jDuLqSZ89BT/pDwi4vl
0seAmjA8J5simy1YykSxEnchkoMse4q5Rrz5bgxPn+H5M629BOOgdfWVRzF5I30LIzUEovwRYlFn
7GyXz0gJsUXjHgxXXR0ZmFfsEgizCSGN+fCYEWNTu8NRGfF8nIqp+QCKkd1R8aUPbURzTP6dfWNF
T6zWi6mI2TE2OrkrQjM7FX2BZL03e/9QA/h5S7rUOYsu9LalAIy1iqMx/BXRq12bJW/Vig6RptZs
J9LdSGU9zK1DyeTLxdnCRv3BaU4GAIvpQx5pft+t7OYkTpaHjKy2rQL/l9MX0hytWMnPrwI2Kf9/
SHaebpJt7ndGEGHjRg3hFfuxTEDnAEdEzWksKDH0wGI8cjN3ixwo35UAfz9J8+MctBO5x4f+wbZE
37lFWR8KVRNfoDpwOlZNDGOPS+xjNtkDg8fzdyALhyDNAA9noLl/jZ4dvzrGmN/+vjcK5T9F6oQP
bhaLmt1IJp49yrFfQ4wqMCS6gelnhLhDmDSxaeVz31SQrE91mY3UBcC3Q9CVfNHhdmGZvLJz0e/a
ulDw+JOaao30UoPVNq4xg0A7mhXvDQJrvy4q2z26URpfVdI5RzQQ4ESNHDMFlijvY0GMGxhmaJxb
2dm7royB/vIibqal95/CdHKC0rJyInv8qGT2rChxV1mejTvbzZO9jMmuXPr4oRJFcrHDdAGxNycv
WWJ1O0S1xbeMY3tLhLRzyUWcDqt0ovMpwpw4gFqVl8Gh1MtBF26byovOGKooQCPpH8q6M/Yqm9+Z
d6XsLnxvXGHmG0n2gki8JGCyyNfK7rgJLEy6tQO4LbY/arMavpOcpHY5ldZDoqGMEmXBIB69BuzD
dsgeCacspwCiPLD3Cmt3uHTxruim9lXFtX6ymUeQhjplWMLLScx348LmfROBPv1JxVhX5tPiaGVe
BjcOzfoJ3eTwSFV861GKGazS3MGE1/V0HeO/Zv5e8XLWS/w2VgPMgK6zXvJ2jh7KjNqanY/6YJVt
vSDCo8GpI6DAgvQDlvkqII0E6VtUGuTYILiYSEsjaAHexQ3KbFIdtDeo/Y3CBSKXRRQMuDcNiel+
dKHTRy20rqkW5aWk2t39pffXdM4ng/y/dRMZBPIAW7AJsbCmjZ/PHoO+W36POfZb0ALNJR5H9zo0
Gq2kkRDuoau63qDO/G1YEy0YUaXTVdd1fMliOgnEmeURtONfW/I8/mHqAtXrFo8A7WG6F1OZf1Ws
7hkL9IBcJq3XfTsar5auputS3tK/wy6ZSVasiLAI019zZWEwz8CWXfBvj4+NVgw5ZDhYq2lxk35V
kXu5ZvKaPzfOLZA7BFm4ipclfY4HS+4GiKQfJULvR6Mx3LecUewTz5V4wWcOxbI1OxzkXrTts4Ha
j8ipt7Z3ywvo28wlxk2WB7dF3ATumyJm8boeuu9kbz1rcYHcCCY0JgV7aUEw0snbTDqGjeBzX9om
nR7P/EHTz7wl05JtQLhG6wHP8bAKVdrucepHTGPKtL+PEZo8dMztPrFXAK4h3lWDd9r1fQoKE70S
8G3OMKKKyqlsD0O9POLQA1NNKQl63m1D+J6yfTFFW8OoFvOpgZlOXkXYdWvRCOgxfk1Vi1r96lWd
JIAqrFm6mPNy9mcaHBu73V1tLXJjOC1QRapWJpEpjBIc/1xlrb8h0Z4WVnr+Vk1qOFm152O2ysb3
vCE3D02SsYUlupyZZ3X3w8T/THSRbOEWqWsRCRn4ed1d4I+YTC/IIkr54O5TlROxZMXRpmqT8Aj8
fNlXiZyZWM9RSvhP1t0zwW7Oedo+83s5Xuvq5Hg5fVZRE77c3H4kGQM8VDmp+VtxIx8Xtxef0K79
H92kN+C3W9mnBaJfkBSdd1axRAufgzLzq/yB4KD8J+0hzJG8WF2rOTTeFvIrCIlPH+ZIH2yJwmtV
ULc81rLKvlSYyjUR2YTJyco95KPZ7wkF8MmEHabAYRdwQstIBFISIZ1kCPNbwlp/zJnG30mSETd1
Y8Jg0krsFtc6016BM2AkEtSW/grJhA08N89Ibi6re/zfsJyE6PaJK0y6klqeWoJnAtfLfBDBSXpA
acY8fqoLnoo5+s4ZUt977I9WxWhXB7+z261q02Zr8HN+z/h8ftegfe+8QUbXmhSse0qBEKKgcRGw
GCABMmcSdP8YBIwdSB1egAHlHGxsc63chVEAlBPeRW65uJQIwNNCLmpLEBBI3YKi6XarWMtaFZ7g
PneqLZtPAN2xUNtZysUIdJOToOoSbAhXZTxQbaGx8miMUIzl6NV89gH1BA12yWt3ny9TclHD0JwE
DoiNPUh80UMHvKjUiPjTztwnpg6fk8Txg46g6bVE+LkO8cptobmgxo3d5N6cx+wUxfUHGtLmIzZa
uddeP27KsbYvQKBmIqMqoFJ1PwN1zYt9a8h4w/e3HH1AMEFSEmfXkknPu0548GXpS6SglapG5mnL
gGUtLMd3AkDK+4TzHGTRMh8jaWcHxJP9GxsP41HOkfOAFGD8FkvhrGnOradocIbNSHpZMDgLE/Ky
2NHaRTuvyuM7lY2vdTg3AdkE1lmYoKsQNlr1oe1zayvnAjwD+34C+ABRDtdFJuraowdNV0ac1Kcq
tpqgcyCIhIk4zqSCMCoU6jF3zc45W0SU7x2zHQ5gOboTehS7aMojhQuxlZORm4G5mAWpCsLmvJrC
8kSgbQoV1kROCF242TlscWfEZrIg43bhUhJjR8RBFXrtuTSlOAyaS1NQLf0CHQKJG71JuomSru9w
9EjzoNIJqaqLKhhVbdfE59pv3a8pwXiST7chn1N437b2rR3y0M9Zz+SvddVyWQaCn6kAk3vpdN+G
06u98nsq6MnpX9h6kcbemtCCOsEJYNlM3vj6fASqy3AskHGQ7GRNbyOz1pcpdliuNjoiEkMCCuBa
ZahtS2u60qDr7SQJDiPbvDolEuAYxJgi+zMRvnJBOckQU5hu/pbYbbz2lVG+daYMN/PocWXlLqvn
VWuiqEFasI1Se9gV2ejcDV5j3cr+eVfHA6HgEVEEH0tWkp1ACUGW9mgSvZfaITPgOG7kq+XF+sB0
T21r9B7EhXn5eQh1eHJKoCXOYoVffkeAd4dK4HcuTPOQ9Nm4dkPAQyu7qcM1kx7z7MM4vy0mwrSi
HnLyI4Gf6kgBQtyllOClbWSC995iGAzbTFJbY/L+3Bqhd2NY+rEIW5JBxtwHbtdI/zwNEWkxDZO6
c2bWPYNmb3yZbsHjC1PSX04BvtwWc/cLypPZbf9imDEqGLtU9vO6izvisrJkIqSFdwpLcfIzh8K8
KtW++2F+EnWp7v3xOsB4eR59cO/kqm98SFY8OcuJXxgHmoekWLWLY24ipfx1xrYCkDRf3a8h0+qb
mAPWWVNUV59zSahv28IFlCFItDZa1GO25FBhhkzsbaSWz2ZqGj8mvQtRwp5zqam7D06jWe4Q+85N
UL01uXdHgbNFJU02YU8yxENvmiGZ2LrYK+GoHW9HuUk9f1nFGAuOZlr13zmzmR3Sc/0WjkW0zXxC
NZOZWwTYii/WoZiLQ46PZF7f9DGomGf6gXKy840f9vMFIozadZwuZAVkRM6LyDwwQJyfZzdnI6J4
8x5hq+qfSrTDSSV9uh90OBISrjZGkr6aaIniLN84fR50sXG83bWk973MfvgYeuVjRb8Iwnt6Cvti
IZixeJrBuxSzfzZn9xnw79r2wqc8EX/Q+z+bhImmbnifZ8LBmzHD96+w63HF3mLqEiU4KRvnD1C2
nn9d2Q8Fbp1bTIeoD/WU98RBl+26dhOb0TWi1KZy0J4QeXYVsdS3QXb1EA9FdqztItr9FcckU+rt
hjG8zWa12EoU+juPduIFdfy86rz+tticjlFoePdhay4Hpj7ntKinPkD9qu8tt7WPoeGPp8hON8NS
14eEeBJKQRn9EFJu80aaNhW1il/hRLEIZxZa4zGovZlrmsve4bq4p+5NL3Hxu+CHdDba3r7vkqzD
m9ho0yDLXdtXyhYPuHDZPBGh4R8thogb0HjRU9HnXjDrnvawDZV1ctlFXGThNLvYW+ARD3oeOKTm
xICxNqp6zRswvbpQuODtulmKdMUjSsyZjUdCBW4Bxmhi4g32CL0msnDZCfwNKzKdo2fLnVxWWC2W
DuNW4kFsZP2mjWGLS6y45LH5g74aTaNTWvHFT2znq8yxWFbFpE+IiOU2id36AhNNu1vPXpjUR3lO
pWnP/uvSxMV69Muxp40qm/t2SUlAU0b1ik66u+XwZuIHXDOiGpMbd0uqIukz+GgebeKsXotRUWY5
dmJvqHqsUzQ04sxg11z3qLT3CaIcdjAdCwgEefE61u68czEsBDUtPysT8tvp1Anz7EMhz8mcLuTT
Z+JsZMCmsbLIHYK6GdWeT8AegZxzlq24Y4gE1Q5JRMMybhxG1EZAxpV3dDPpntPQY/+PJO0cE28+
B0YoIxjY43wtXBT8Q0yiZrCwCLhov+BdCJcw2hEKxmUDP8UlNzAZHww1Opu6jZN9mme3uIPs9m8Q
Kag4WYZ64yDH24xjCFSMtr7COVOlZEfrheeflGVSE1G+g9W3vFXR5tO+R0W4ygVYJoLeBfVYMzgE
AabIm8wiQrZWD/bypxt51dsGVUeMhYev3Ob2n4gLTtUNJNUa4mqyh9qVSaK/nShUp7zGa1QPLP2p
rLzjUPfhSQOMOgxTtTy3/lIe5t7SuzhvWJWjYblz+iX+HuuJH4ndmQVOzYhEePIx3SJwfHr5riB8
ha0UK8aUe2HfhZ33jCdZr5Sux+dE5sUuBgz93BemvyksrxtJxMmKEx1+eWhm4e8quGpEO8ZkNijy
Sbc0CPpQJPMPg+2Mo07TWeGUoK+1972v1LV004F0JjN9C43aeCRd1vgZ3dY8tqlbbJxICeYTCPT2
2Azsx9umYKO6or6DjWUe4IMWP2Hc+Zc6HDlwMO69izAONWBNmzqvJ3pxZYNa/Jk7VB6bvmACPouF
dVYUhYL3xOwfF6TpD6aYiBVD9tOeF9hij6WlpwfHSU1KWuF0H+RAG6TWLbxcNT3VoWgy9wk3kfMU
NdP0jKK139upLe94IbAr4R44o263SR1pCC2hXAviUbLrx+ZNBWcsZw3a9LdRDfEnHIr5VHlTuU3H
2qAzU8PerXp5MAyabG8cKiygRf7Y9nXxXcd9caxId9xmBQhYUQzhgZUMQyqiFI+FpdQBtUqxz+c8
epoUIG3yjmJ3P5pTf5d7FJTsUufmj1mPzVYjA2G3OljxHgfJQrZt0zBpwXyw+IHjVqgwvbLGrWOX
n8Ipi2cj1+01M239FN7ommai5N7t5vSOLCR1Nwl3eMZ9OL7P2jAvRmzFBzI+4gtre3UCX1IzKaom
AfpK+e9KENEqjTlwepkjW4q8Q1+k+Z0nWU0AljSOeZJZfGLVgNnLgPiHOuehUyIOMp2wUWtZ+Xrs
GKCwVW2GNZMEHPYWJl/IVA07NzQrFmC+IX7ZixmdRbkQGEKcxgt8n2YHCAqWXNjK34hAhyf2LPne
Tmq5Y+dJ44f59GzyTjcrSMNwK03BdFKMS76ji7UemXW6a2/Oqx2WpXbbp+7Obph+dC9JKHykIY3z
5NhjeKUxNbbzVCUfhG24QY5xZtObSfPMOp9tbjSMm1iw0Cl7Odw7Uf+TMm16blCshag4RXwHKwia
zhBLvH6uyf1X2EFRZt1m8gxvE5mps3a6KGSObS1ZEOJgQXPlutvUEuxGEvJ0Tyql+YunLH0Pb5ma
iiOd9OTMAL9CjrQ/eS4TqvF57iIj6FQX87dME5m5qi9OFQ3xI6ru+K5PuADJckh2faXMB+1E8tVT
eniIiSt+ZyvzYs1ebu4n3XkPTAoTtQfsNdsrmuj2EEVtQji5zcBPGhn2WT+sGHVRE1EfRfWgilVR
GmZ5pmie9sKiPLWFbN29yrMZeYFX9+/aMiIWqcokvrDtpyLd1o1Uj2FNgkHgINoh53xMqJLZPTAK
NArzw/Wi0Nm2ZYcQvCHPi/Ttqt2nPuMqg0d7MxZd5bz3Wcg+WxUjPPshTL0E+L7kT/CcMa3Dkqg+
UslMjhVIcuKmna5epxmKYTVnmd0abXxxJUOz0hluaY6Rnsw74vMIZRDRUA17vZSJoiFoY7Vua4JD
q3mavhcTZlDQCtXcUzIA87daHFiUtUz72pjpY+lxAaxInZq+cWN79y3IIw7csWueVUzbzUwzXrw9
5hoyUHSbFFHgENUUQMDE6hiRUbRvlwUsqcKLh+LIvpkRE7IEohvFkndq/BMRJ726lRac915CYFjV
j+VxCB0a+EyiAcFszdhS9BKK/G2UOVAErEfSfxnZSn/vZ8R+sqXPMeINfGOW18RvvEp8i/j6jh34
oo1L/voTJQjzE7MjqxWWNXbWHuJa7IZHzt3+SS/0gILEobnx6nuUyZJETZFfS0Qud1GvHnJvumD6
aAKZGSXJdiHTDaOy233DOXREgpud005FZ21Y5ckJxSfaQDpFIWk/2eJyUkaODRdTG9F3C/BhLRtH
XGwtu3XiOO9efCYP4cXz4etTJANQ6cJkJ0wsxD0S0j1ZTB2Ko8F+0140xTj33GKLHDjcunVJHmRW
y2Dywude0aBHigvTztBw8TEteyRLsDpnt/gcCCY9F83grs2WBHB/9CNyBEPUD1GR0c+gXPJawtOT
KBzJILipwhJMwmubou/o5nP6hdzOP7cUal/SbqebUil5XSYyJJCcxG94QsJw088342if4kYNJged
OBut2BypppitdfCd7iOeuTvi25ILuZDFHcdPdu/33Ptowewk3jZdHT6LOJ8egX3rXZEqPGulAY6c
t4UXB3/f79ZToGAHVcOZJkGGUAfDeVhqxYPF9Kyi59GtPf33Xrb7z3tZE1Ex9qn/t8b5+X/+W/U/
Hr9YEf3ravaff+zfxc3WPwCyKQdUj3KR1Tm4kv65mrXVPyReJXTPPnsDl1Xrf+xmhfT/4SKnYjGL
I4s/rBA+/7u42bT/oSSkDyjiZInZ/0WEj+P+ZysTcCgUF7cNLbwbTFv/yTc1WCpz+sSP1yVzbC9o
HauYNuNkOn8yYC0v3aiyT8K8NPPqtCofJUcEgg8lcXu6Xgo8PGWvesJ6k2kgFll0V7o6/sxq1Fur
wfTDOwoKkymBWZM2zahsaJ5hVvUIPsJ5fE9oaGjGl3G4pErm/rG3mNM+RqCgjXNT+ylJjEWGloKw
M/UJeTF7QI5t1VtJXlH9Sp0eZy7BR/hfv8c8JzBy7PqTIAU+pfSMnLfbFXM/FFCYecMl9qL+Fm+A
koSXcAHtS5swVf1n0jKACzoO0Q8jNWiOckDC3ioam+lxMEfHIeunS3+jUs3bo8/bX9+PWF0gxhpy
/EzpzsoVdP/WOhd+AzFgiaYBoJrnzu/OMIF/z31iulZVR1gNy8YRJSqgd2wzUay9cp1S8f+J6nY+
Exc54cJ1U9DrYbsgJ6SzMLoNddEtqEunwluZU8zKjT1JVgciCvXNRGwSo5NFxl9FCeF5zQSAPXRM
H0KkcVPNGcjFf5UgGJ47nSY/Xd+Pxy5x0rfMUjhysO93ApGeYd1Pym3vPOXoC+mInLHAvs1T1zfE
9yzshy3O35vPFZ0Y4/D6Zn+laXDuo/LmiXUl9ljnr1OW/anjrTyXvfN6hv9ZBOAF/OuoZuJzo67x
H2dmeNGq0DnZLonp48iFHot1jL2OqLeLN8tfxJG5TzwoVY/Azo3u27/+3jqblxa14s33i8ZM5nc8
5fiBi+zmDQZwgrgLLxl1hQe/9zP76yTuEMBs27/+YsD65S/513XsZ3H1i7es+B7+upJrYXbDqrmZ
lUm6ZBbn3yzMppSoF4YOJUzWYTmu/7qdCycJX8O/HmivnKjypps1Gpc3Lmn7Zpj2/nqnJ+/mo64Y
bSJNSlK+QTSpSHFMw/J/XG+cvhLfQVtJPqvx3pK4wDiRPM2AVa9dbFM1ojtQDT99RO2LhzFNkqNu
iwXhOFA9JPARamm4MaHuGlIJjfaK9hbxGoHwPF9uUob8mBCUswO0VR/AschBuJO+WwFasqhqKyey
EN+JybvMfsRaIRKhOI+OpOxo4yy7ojsk9rhqhSg2GBS1t3LB1hg018v0hD7Ruwqs8T/TBON8NfWZ
zfBSoWYq2wRJc9XRR6JRq5xfg7zJ4ptodD+9ttRs5Es1ESln+PVz5FbpqxRlRv87GZ1ckbGVhOu0
J7WsBB4ebwne7FI8P/0Yr8MmdS1OBaF9SMLzfI46JihUlcv4MggL6EMy5Um9pt2Vww69N9NwQAaS
0hyFGhJ4I8UnFrJxnNbocHM/qBGWHfloDRLjiWfDGFA9MP7OnkK58+x7C9kAa2IdqqfOceN8zYCU
N5rdOPMgeEXpthyT8XXIetanHuAYEq5FaFkbdgn6k82Sh1wAudoFNVjy2xlzoN1xmkDEYG5V8qej
CFGdWUbyp66Ia2fh2AnSoYSjWZHONi5/IpEeh8SxK/YT1Kx459haiLYabYJcp0xvoyFnbTxGJCJ4
Xui+I7Y23JOu/Vt1rCL/oyTywkJdjH5yg8qUojrT43ClsqNeznxcWcRpzZS8FiM0BNlMXtiSZw05
7plmXMGDTM0viBu7NNjvjmPIRnQD9mQqidvGNkZYiVOccX4s+hDmOJhXpKLk1Cp1RM6UKJs5mBHS
XOF0DAzQcqjjm0p26nnMSFXnRz67v0lPAphhkub5FBH28mdyao4xYjTFrgMWv/HiiSCQUdwQ+DHa
4lWlvdzfTMQobKyEeGCGVDYQjJGF27jBXmh9j/Eg3KAwSeVkSj9VRPHiOrq5YgyWKX8TeJVwE2Sx
SByMdRn3t+GBKjEsqLatnCAaishdu9Pi44/3Tb4+DPlWFcilIzQGSjj5CBDd/xDHGTmnSKcV3tFc
s7Ho8JwxSa+Q3p/R2DfxJrNc1Hh2tkybgXq0DuK6NdWuKSNwEBX2jU+WcwR1j0xXl8ByQcTwis/M
fQpngJM+lsa1SYzEW1NyzP4+R9FaoYWMo27jJoRsw4GPWRnNC3tugOcxbbP3NzzMTskvqIRforrQ
VP6BpYgGNjzysPe21cbORpWNFR0MKDUqGJ1wvBJGw8MDAYEOyC8nx1oxFsFZQVAenz9OJNamUV/Q
RWWL2QaR1/OYGAUJBNbMf99FFV1TpAkb3+vEpgcy+o7DyvJSnrIqGsL6ygaMHANiMcueBF3kpJ6K
errpqfE/Rzebqi21P6sXlG6hsWMo1MFiS8mTxJsTWYHNZZhtABDVLJZY40xcTQt6YJSjpKFyL8w0
vGMWc1xhniH9QUkS7DzNl+jZZfQ76v2x2o44irmfxcyX76HfTnaZOXNn6f7mXa6qltchG1u+9Mqs
+XXIOoJAX6pvYoPZE0aBzGHUngHVkVEx9EI/i4EcuqXr+fjTbiBQpTIVETI6G6ZkZ4l6/JPZbnnv
J0WzbJQupyfaMtcKGqJnzB0heJ7eLylTKfL7StXsx2ZMvYdoKYm/GGesvoFG/75ssznmk6cR9cQe
og+icYJVtX9MQHzEB1wAFYG//4u5c0tu21jC8Fa8AbAADG58SVVE3RxHji3bpdgvKEpiQJAgbgRv
2E0W4LfswBs73wwoGgAlyjZcx8RDqhIqM5hBT3dPX/5/5esOsEUeBmQRaaA1ZatcpwUT8JL5y0Wu
sZGCzqWBI6vdCAcYxj9+ulpndLWlaw1ammUcXE7C0CCmH2ib5dmc9t3kLIud5GY+XgPrT6SXoDFx
a43gdQlUBiAc0B3Ha+6YoEKVyxs6u3z/ZVDQoUXhf1/WQi8BlDtHAQDhZWUhrHZUHWcXwYT74csV
Bd4BDg0X/dcEg/P1K3h/4dugFVTScJRc6ogfz2G/gJaZqICdOPlgudIy6oMgDwYiDO7NiykQXi/F
VL1EwlF6mUQ6VNuuotDQ++SWSBSsXXG6UTQbaaabFgkfzfgQKyIOJNDRzlNF0GEqso5wbcEpa9iT
+ynoRoTuV7NpdkGPF3XesnFInAdaJD56igZESEYQ0Idiab2gCYkryhDJHkLFpN8/yxWpSE4SCf4h
yTXie6FZnFAjDAXJgipm0POZAZIInUbr07mvZ+80en4+BrQc3062hCYb9HeuiE5KXZKeaJmFkJJN
4MRNxpIYZarLSArBBgQ8oKsdSiA4bp0zV5GqlIsVBValN8sH8UTSrpSKgcUQq9GKqr7yDCKL+I9E
kbU4krclgqyLjCdZ/MUA9PFFcRLPPHEzUYQv1GOgynxFBBNWpDAb+GE8oPSgilG0MQXQWQAnwcSE
RqGZ+NrlAoUSlXwzBUXc931FQqNR1HXt6TnUNNN4gYdoSsaaRJHX+LY1ywa+IrXZuEE0EqZGSSnX
D2hvJtlqfJdSHjU7jScFxDgRgb3TSNHl0LwiW+PL+fwfoQh1IIyKbvqKZmdJZ9pVZq0nNn0VTvkm
kIw8ZUn/Ao0XsjTAdlfGh2ysm9klXxwgp01sFecbRfCjaTlw/GBp2R99RQHkSgBnXREDkZGAJChU
hEGJq+Wv0PYUD/njefBeC13IhdYZUCtnQpEOFeDMiHP6FSEjWkpeIiEZitxgOf+EPJPZnlNBMIBZ
HjKjoL8Kaa5QJEeURICz70J9vj4l8EOWMlOkSDMj5U2gm54NMtijcDQUhZIn2ZRm62lCwldyLNEV
BN3SipLztxsvEZQNSjomM/Ki5QW+E3HbUlE2FWOwuC5XWlBe5cvxIj5fSn4nt6J6og7AIlFhUjqq
T6hYHiwnK8NGKweLT1poWtdc1zbm6czNyjG+lqSUmip6KXhw7fhMQOQBn8tCrGl7yiUdFWSpk1eu
IqmynOXqjrpe42pO2aN2Tmea4EZCSI8IWYq9PMkV6dXUg/9Ktv7DX06++jpXBFm16/6bfRgQgzLt
WllzRTJBgbQOqgpYuETfm2XNhHqm9pjCVxBGMh3azTgBK2K19KZXBEsnn8aLMrsZz63oXpAGpVkd
PJfZYKwvaNKkgooqyKKYuXBB+egISVRh3R5+wUfezwUzyHNshtZp0mq+nwAoK7eTfnC6gt/zqlgD
MxDT8/YMeJBBp3V7GyQpBAhClHaD4S1xDmsYRQCsRb7mLSnWWG+82as8nE5glrKXKaxW2XSqD2gZ
nK3kbXt5WxZr+wMl2pQ2z6Msfk+aajWkOWcRnxxeu5y0+mQSMUd9G/SFMOG0sWkpbmNaahGdFXR7
hKdOfjfzF9TPpgDPXBZWGISDcva9O22YoG2bhGSA0SF80QqioGZcS/NpKLOzIrjUc+rSST34z+x0
C6ZJYsKj5CX2DEbEoqq/tdFR6CxnCQcqCGE1HID6kvxF1yNFhM5awyATg6CeOj6HxDV4c3g7DTl2
Yz+Z2wM00pLEAhYQO825+4DvUexO5VK4Wcd/zzJflJxxshMcS0qB0yCk4U9wo6e5l9j2ZpCmQWyc
rejDHiN/pBMvAAPZBO/gPzD+BNCvvEuLqXOvCZ+qRcu3ueAYq9K/mTuLiXl6+O3lQWy/PEcUDiqP
5IMjEZPqEjourcj0gccZbKaksCMKyjAK3HPtBa3u3z0VdUyE7AjfWQAgtQ5DCk8xpCh9A8VOLYGf
xSU0h/S+AZ2XPyMOj3wSWjpkbBHmUVCrZWSvdu4mUycz1tQ1UQOhJ6/I9KYXmg8znUnn9XWxnFH/
TjIbgMS1+HMl7NUzIrF3wkDjdmzwSzlsiKTbgmI1tT5IJzEdSYi8d0F/AMxdTo5N12nHzIAIent4
Z/e0mSFArWJbkURgTI2WNiP1PPXpZfYxR1PrchrFlKmGJG4Oz7K/quYsLVGZ9kWf5nMBZqamu1xn
HFiwpHdrjPtvl+D8PKOmzD3lyaqEwIQ4oLw5wmjZEDvWZ2noUcJcbET4mlp6+21Kdfb4tRtrJvEz
Mhrm+tZw/Kl/OZ4axgXqtj87BfyQfrrcKec32EsuClxKaBuYrWOYExbzhZlcbmTb+4lRpGYxQGLJ
yWZ5YbyHDBJi0dDxP4VghT2HwvXYRyIoresAGpseVCRNmRxTEy/W3LOpoU6cj+Np+HeWzLcQK08i
wu9PYlGCDYUFPZZg2bclIUo20dihwXCwiQQtiHpCAHUdpxX5zXcBufyVjuJ3RT4aFVfD9BczJG9f
XNIJnClouLeLUb65Hs1BjJw/9GfJX9+QGCveA0AEaM7me//o8EBbDJj3mxQegyFVWfFpON9LndAz
Vjt0u1dSr3JohGjIGy/uGVrrg0iH84la4RvLh9MewZn38LvjAoIHg5KDRVQP54ZUTW2PntqFwwus
tvPw3zSWcJcs4kJ+hiBM4noiSIIoNpJH6oX296A1QG0PDL0ndQPagaHqiyd1ZKpFu5JPiKea6v+/
+CcloOKV+Zblt4aoL99EBkxouwTSVF++8Hq2zvWHhkeQDuXzi759691H6sApwEZiBN/4+Vtj1NYv
ucPxtMDH2T4Y2Po2wAGCAsSZwe1UD0fklxyB1hK+bgNmAPPZTQpAh8K74FtvRV2OWN8FYfdcDA61
K2a1C9WMR3QWuBp4lXaqDNwP6UPDASWLRjXYwyppaKkEq98zIU2j1AgUT/kc3TZICNuuwmDwsQH8
MnSJg1uXAgtzgDqwdTLZ6qky90ckBY+VEzxhEVrnqa4SRM+mKgC8M2+3zMY2ICUmEUZPQsDK5+ik
QNC5jk/YSSfoPV0QdalWWP2zpRRso8cdGdthHqs4yAsil7aOO6F5UD3RGwh9WiUPestGOKLXh/YS
pbBVG0d3LuBr6uwsUklD+IVdwOCop6UcHSSGLjbCU/LGwFMpoiPSDn3hUAJMTKXTwdDAPQTeGdD+
J8RBek7IArxfR7cDUqd3tg8mHjMekQu89aN6wVK/Y48lz85x+UrEUrzKgevgJXhgYuILUcRVyXlb
HQirB9QmV2Z7uz9H5zKCJizjWN2OAW4C+EwE5GX0rW4fbadHvpc63O3yj88+mjoIQF3XzzGwZBBS
snKpp2UVbIv9cdgE/MWH34/sNFREiN3EwOQCiT9MLGp7NWjdIy3sBmRSknereir9e0RmQXpLnY2C
TZ0pHFNflULLOlpmDyqtvkUJSKU0j+46Lbehs22gprZvoPjxBHZCX9cNSEOfUmn+ZuskHJ00mGjt
7rqxZwm8DXygrdC3dIPl9Sikd2T09kilgTxj97CC2zMox5ZsGI9vA5YSHkUQlu1tAPLopKEvINeU
1dwdlaSNQBBmxVjsvnfjWBBY8LAm1Jnvfj86W7HHrvLdN2sbHUh7sL7zDDDC9W0gzAT1tw27yFYe
ju4iRfG+hHfrJg1C3q2B45GOUX35XKhBlgNsgZYE9Rzd/UHaiMqp/3H/GUOokviYyupp7QL3SBKe
FgGo7UXz+ISgT41AVyEwXfD/qGTgmrg78nVhwEQAP0LThsw5y+fodCNyalff5seFAexVHAaUAjxG
zcMg3B7/WdqO4wuvgbDYWQmwcNPT8Ytr+ZXW9xd8exVJUN//O47BNzjXu1zmYBxG9yqLGY7mj+Ux
n/qDh/Td/u/b1J3M0RCNbvydzGlWU1cJDPnvvzVCsSq7WPvxIduoptn+79v17c/cmOthUQ//8TIc
Qep4N96oHzbbt6zY4n+/y0f1vKJKrn59i7007M4AHBw0GgbJcF4ft0rWdB54NiwToMobI6sQX9eR
T4bjcFgftsoxdh32fHTP3kcvHstjVymLrjOczdMvn/OwSF68G0JWXl/CNujVdYaLJPzyb3PLq5xT
14GvhpDSjelzrL80HCgyUtd9bHbkIk9ATJWkd22OmCoO8hMneXjjKj+rokxdR38zzL/82xi3uqH9
hHGHXz7ftqRd3Xo6Dz3K4+HsdnHX/KRV8LHr4Nchn3L04o8hfdl5c4IqnvMzJvgGnkSVh3+0RuWb
lKNcxtdZ2oJZudldVyJVwfDFgGod6BCbH7py4TpPcLA7ueMOvRvlQZg2zNLW5er62u+TO3aGnpP6
sRKVV9N17N9nw7R5XrfZyK4DX/EJ5y8usCNh872ruFXX4d+Ew8WXz40NqeKCXQe+fhpZvKOAXCfx
/Zf/4qbB3uU8u743encYN7/kLhrSdezBqK3Ud7m5w0M/5vntCtL2/cGHQrPH/remryv/4i7itX77
HwAAAP//</cx:binary>
              </cx:geoCache>
            </cx:geography>
          </cx:layoutPr>
        </cx:series>
      </cx:plotAreaRegion>
    </cx:plotArea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60BCD-FD49-45C4-977B-274DC62A6503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D02AF-40F4-41F1-8127-98E831D2E4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28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1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F70E7-6DE9-9314-19E9-2C0A1E73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0108D-A9A4-A0BD-E03C-65A872226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6610C-4043-FF2F-1CEE-EA5ED3A6D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4822-1219-F4D3-1B8A-50196A94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44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32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06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66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57ACE-C467-5888-B6DA-5AC3D71E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2AC2-BA88-777C-97AF-2827185E2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A25A4-3127-08BB-0BFA-7E983EA9E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452-3AB1-9C10-1354-EA66C06FF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6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E6F2-DFC9-EFB7-7D07-F6885456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E66D6-C14C-34B7-C119-94D853947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A523F-F3F0-B8FB-D669-AFA4551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5BE24-930F-75E0-FEFA-CA74D5B9C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08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99F7-813A-6A34-1D13-38192F37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62FE17-5A7A-D2F1-5C64-33C3EB61C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5B537-99D0-66C6-42BF-801E205D9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0372-FA9D-B9EB-64CB-BEBD4ABF3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101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3202-02AB-0520-B386-98D76FADD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BE97C-8877-4077-999F-4893B0392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19463-5961-52C6-F70E-DD48098FC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AAC6-D191-E6A7-0B9C-40C0C2420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062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AE677-42EC-CBB6-AE78-81D31B7B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1732B-0E2F-DE52-4E39-B6F84D47F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BA272-2AC0-F95B-2157-FDF9E9D8B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0B56-14A1-730C-714A-7CFDDE6D87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75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DE4C-8EEB-0525-21C4-8FFE88C7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54D7E-1D72-DD01-377F-3D7AF10A4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37DA0-995A-1799-9AF1-C5617378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4832-7B1F-6AD1-8BF3-2A531AFF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3E40-D7FC-69B4-D7CE-8EA011B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33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DC76-9E03-5B87-93F0-B57B3639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F380C-C851-7383-282B-B250EC913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CDEA2-47FC-157B-934B-FA85C4E2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C34B1-BD24-7D13-C892-32FE7051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BC522-E8EE-FCF8-0D36-64FA711B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9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E4EFD-E0B8-43BB-14D3-685FB583B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008EA-E122-8164-EE76-780ADABB1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1F2CA-3133-AC9F-7953-FD0F6E56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27B6F-D301-860F-E977-C5368721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1B85-07FF-7EF5-D82A-F45706DA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63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ABFCF-F36F-62C1-EB29-B29896A3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3D7B-65D4-EF8B-8A33-AE6C9821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1599E-D9E7-72CE-6770-7DD1622D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5172-FC66-6416-0F82-BC4CB09E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F7FD3-0B30-7C46-C9FD-8DAA3C74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36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A032-E27F-755A-E9A4-BF4F4BB5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42F0-6A28-A8AB-E6BA-3BA177872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F9BA3-241A-9F32-75BC-778923BD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1BE6D-838F-C90F-22E5-8D80A736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CAF6-2DD5-990E-FB4B-EA47DF23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4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C2F5-AD51-498D-58E0-FE51AEA3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877D-4ECF-40DF-6243-2D99917C9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4789A-266E-810C-0838-2FBD7ED89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91EEC-5791-B741-D62B-B43FD704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0C86-ED92-CFDF-087F-6EB403B4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1448C-1EDB-AA77-8ACD-5C415839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54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8F81-B4E4-E67B-4E16-C67E795F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B4DA7-E069-232C-02BB-5F43EA80A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81EAD-6E30-F8B7-487C-12FD831D1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6139B-5BF9-2EDD-89F5-B0E59E8F7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84062-1FF8-6D7E-E47D-6FA84FF0A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BC18A-20F3-024E-F18F-907A37352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3A057-F160-A75A-CC83-3F72DD71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FB3D1-E2E6-9E79-2410-1D48E699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81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B630-53A5-41BB-69A9-91C4EFA6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A1C2D-D2CD-7DAE-5A6C-C8D61F0B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1F907-C988-47D6-7279-0A080D55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EA4DA-3F00-1DA9-F54D-0CE40876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83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CB3D6-80E2-DCBE-F0D7-3F5ECCA2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0C811-3EB3-D453-3B1D-A8614746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83064-1D48-88F6-9AAB-72C982BF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35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AD7B-7103-568F-1601-81306F7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7E422-D47A-D764-D92F-555A1871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053D7-F6B8-2B9B-C3D6-DF805D0AB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B38B9-87B9-4231-26A6-32524F17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35499-3E7C-F1AD-8670-75EB55BD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3D815-8510-F523-2E21-69F282A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26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F329-B5D5-F1BD-FA9E-0A50BB74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4B72B-A379-9BA1-3F81-F32EA3747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E42D-F5E1-1B1D-DDDA-2A033E2A2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5991C-D2F4-7FF0-9F6A-E3136715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5ACC1-2F42-71BE-BCA7-AEB7564D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5EF3C-4AA2-6F88-080C-EF9AEF5C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89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A32E8-AA33-B74C-5435-A9506217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570B4-EF2D-D808-AA33-348846D0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E495F-C446-F101-BA28-D9E2AAED3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71077-91F8-49F5-A33A-1D28C9287FA9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FBB1A-BC09-47C4-F3D6-064ECE9A7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CE05-CF98-6AD5-F3F9-81A7283DC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20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hart" Target="../charts/chart18.xml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chart" Target="../charts/chart3.xml"/><Relationship Id="rId10" Type="http://schemas.openxmlformats.org/officeDocument/2006/relationships/chart" Target="../charts/chart7.xml"/><Relationship Id="rId4" Type="http://schemas.openxmlformats.org/officeDocument/2006/relationships/chart" Target="../charts/chart2.xml"/><Relationship Id="rId9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chart" Target="../charts/chart8.xml"/><Relationship Id="rId4" Type="http://schemas.microsoft.com/office/2014/relationships/chartEx" Target="../charts/chartEx1.xml"/><Relationship Id="rId9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chart" Target="../charts/chart10.xml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8.png"/><Relationship Id="rId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chart" Target="../charts/chart9.xml"/><Relationship Id="rId9" Type="http://schemas.openxmlformats.org/officeDocument/2006/relationships/chart" Target="../charts/char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D Corona GIF by Matthew Butler - Find &amp; Share on GIPHY">
            <a:extLst>
              <a:ext uri="{FF2B5EF4-FFF2-40B4-BE49-F238E27FC236}">
                <a16:creationId xmlns:a16="http://schemas.microsoft.com/office/drawing/2014/main" id="{49D4C9C3-34C2-CAEC-34CF-84ABD645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61" y="2055818"/>
            <a:ext cx="5294671" cy="297560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AP – Impactos Positivos">
            <a:extLst>
              <a:ext uri="{FF2B5EF4-FFF2-40B4-BE49-F238E27FC236}">
                <a16:creationId xmlns:a16="http://schemas.microsoft.com/office/drawing/2014/main" id="{6878B2A3-EC27-AF6E-4C47-A9BA0EE8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0610"/>
            <a:ext cx="94676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F04CC-5290-1F30-72F9-A70655F5752E}"/>
              </a:ext>
            </a:extLst>
          </p:cNvPr>
          <p:cNvSpPr txBox="1"/>
          <p:nvPr/>
        </p:nvSpPr>
        <p:spPr>
          <a:xfrm>
            <a:off x="292100" y="970771"/>
            <a:ext cx="627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CHALLENGE III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8E7F84-3E1E-0BE1-36C2-7EA0D32D0BB2}"/>
              </a:ext>
            </a:extLst>
          </p:cNvPr>
          <p:cNvSpPr/>
          <p:nvPr/>
        </p:nvSpPr>
        <p:spPr>
          <a:xfrm>
            <a:off x="412955" y="1678658"/>
            <a:ext cx="2025445" cy="248624"/>
          </a:xfrm>
          <a:prstGeom prst="roundRect">
            <a:avLst/>
          </a:prstGeom>
          <a:solidFill>
            <a:srgbClr val="F216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 </a:t>
            </a:r>
            <a:r>
              <a:rPr lang="pt-BR" dirty="0" err="1"/>
              <a:t>Analytics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65B9D-E4D1-C5BC-874F-6A690E66AA1F}"/>
              </a:ext>
            </a:extLst>
          </p:cNvPr>
          <p:cNvCxnSpPr/>
          <p:nvPr/>
        </p:nvCxnSpPr>
        <p:spPr>
          <a:xfrm>
            <a:off x="292100" y="6341810"/>
            <a:ext cx="360000" cy="0"/>
          </a:xfrm>
          <a:prstGeom prst="line">
            <a:avLst/>
          </a:prstGeom>
          <a:ln w="63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18B042-28E9-1055-DBD2-39472F456C3F}"/>
              </a:ext>
            </a:extLst>
          </p:cNvPr>
          <p:cNvSpPr txBox="1"/>
          <p:nvPr/>
        </p:nvSpPr>
        <p:spPr>
          <a:xfrm>
            <a:off x="292099" y="3361389"/>
            <a:ext cx="6271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Inteligência de Dados Aplicada à Pandemia: </a:t>
            </a:r>
            <a:r>
              <a:rPr lang="pt-BR" dirty="0">
                <a:solidFill>
                  <a:schemeClr val="bg1"/>
                </a:solidFill>
              </a:rPr>
              <a:t>Evidências da PNAD COVID-19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333A5-EA28-4D0A-52EB-1EEFB3E783F0}"/>
              </a:ext>
            </a:extLst>
          </p:cNvPr>
          <p:cNvSpPr txBox="1"/>
          <p:nvPr/>
        </p:nvSpPr>
        <p:spPr>
          <a:xfrm>
            <a:off x="213442" y="6341810"/>
            <a:ext cx="62712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 Henrique Mota Rufino - 360028</a:t>
            </a:r>
          </a:p>
        </p:txBody>
      </p:sp>
    </p:spTree>
    <p:extLst>
      <p:ext uri="{BB962C8B-B14F-4D97-AF65-F5344CB8AC3E}">
        <p14:creationId xmlns:p14="http://schemas.microsoft.com/office/powerpoint/2010/main" val="51650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95DF-52FB-D465-7465-4F3D0DFFA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D84E5-439F-26E8-8CCE-3DBFEB076C88}"/>
              </a:ext>
            </a:extLst>
          </p:cNvPr>
          <p:cNvSpPr txBox="1"/>
          <p:nvPr/>
        </p:nvSpPr>
        <p:spPr>
          <a:xfrm>
            <a:off x="477724" y="280213"/>
            <a:ext cx="44086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SINTOMAS</a:t>
            </a:r>
          </a:p>
        </p:txBody>
      </p:sp>
      <p:pic>
        <p:nvPicPr>
          <p:cNvPr id="2050" name="Picture 2" descr="Doença - ícones de saúde e médico grátis">
            <a:extLst>
              <a:ext uri="{FF2B5EF4-FFF2-40B4-BE49-F238E27FC236}">
                <a16:creationId xmlns:a16="http://schemas.microsoft.com/office/drawing/2014/main" id="{99288D51-F2E9-A335-A6BE-F08AEE17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341" y="260745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025003-A611-20E7-0963-9878FFA13A9A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91026-0B07-24EF-B03D-9ED2E019B716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C79987-6D8D-7DD3-C912-4AA5DDDA1FCC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B95CF-43FD-A84C-9C1B-71D742BB150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A2AC1-F5FB-33DE-0BD0-AFA23E8D477C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907001-83DE-FC85-8FF6-1313F833F6D7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A0B894-66ED-0692-B3BA-85A2FBA0EEAE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5285C-7D76-F629-350E-F259DBE29017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Sintomas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1748E-1B6B-2154-49B0-C2D0D81DE951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625B71-AC9C-81E9-371D-1FE9C17F43E1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952607-D578-F940-68D9-532DE3787AC6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0CC080-CE6C-3147-160B-77B6B1FE5CED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59F573-73F9-955F-6E32-7327E12D7D1E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75F7D8-A3A4-8D52-0D27-DF40C4DC8766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61DCEE-BFA7-70C7-0FEB-E06C76D190DD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64BD12-81EA-FFC1-2834-83D6BD58FD8E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1AC63-60D4-73D8-20DA-FABD1D427CDE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5CDE8B-45FE-8D1D-39B4-16FB53B3B84F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3BF067-3EA0-8838-ED3C-96A6BCFDCF19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B22F2B-BF0B-C8E3-CE38-C7ECBCF7407D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CA0D22-2E02-4D60-384C-1C94C9535997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648E75-A2E1-3DA6-ADD7-2115678D04BD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455087-C53F-D082-893B-28F1E5AC9E7E}"/>
              </a:ext>
            </a:extLst>
          </p:cNvPr>
          <p:cNvSpPr txBox="1"/>
          <p:nvPr/>
        </p:nvSpPr>
        <p:spPr>
          <a:xfrm>
            <a:off x="807441" y="6331578"/>
            <a:ext cx="2941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b="1" dirty="0"/>
              <a:t>Considerando apenas quem realizou os testes.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B59A64-377F-BF65-D1A9-E8408556B74A}"/>
              </a:ext>
            </a:extLst>
          </p:cNvPr>
          <p:cNvGrpSpPr/>
          <p:nvPr/>
        </p:nvGrpSpPr>
        <p:grpSpPr>
          <a:xfrm>
            <a:off x="648206" y="1753247"/>
            <a:ext cx="4901485" cy="2462097"/>
            <a:chOff x="627441" y="1172765"/>
            <a:chExt cx="4901485" cy="2462097"/>
          </a:xfrm>
        </p:grpSpPr>
        <p:pic>
          <p:nvPicPr>
            <p:cNvPr id="5" name="Picture 2" descr="Dor de cabeça - ícones de pessoas grátis">
              <a:extLst>
                <a:ext uri="{FF2B5EF4-FFF2-40B4-BE49-F238E27FC236}">
                  <a16:creationId xmlns:a16="http://schemas.microsoft.com/office/drawing/2014/main" id="{47754B8A-5988-C230-5BD9-DFC956E85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41" y="1340303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ripe - ícones de médico grátis">
              <a:extLst>
                <a:ext uri="{FF2B5EF4-FFF2-40B4-BE49-F238E27FC236}">
                  <a16:creationId xmlns:a16="http://schemas.microsoft.com/office/drawing/2014/main" id="{468E81F6-66B6-D488-32FF-C6815BD80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198515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osse - ícones de pessoas grátis">
              <a:extLst>
                <a:ext uri="{FF2B5EF4-FFF2-40B4-BE49-F238E27FC236}">
                  <a16:creationId xmlns:a16="http://schemas.microsoft.com/office/drawing/2014/main" id="{9AEEC90A-612B-32FB-2EB9-057DC4C69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263000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Vírus doente dor garganta - Ícones Healthcare e Medical">
              <a:extLst>
                <a:ext uri="{FF2B5EF4-FFF2-40B4-BE49-F238E27FC236}">
                  <a16:creationId xmlns:a16="http://schemas.microsoft.com/office/drawing/2014/main" id="{DAA7006C-EBDD-92DD-0484-09FC78712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327486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Febre - ícones de do utilizador grátis">
              <a:extLst>
                <a:ext uri="{FF2B5EF4-FFF2-40B4-BE49-F238E27FC236}">
                  <a16:creationId xmlns:a16="http://schemas.microsoft.com/office/drawing/2014/main" id="{A4CC2E4B-6F7C-A470-11F4-711DD694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515" y="128114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Falta de ar - ícones de saúde e médico grátis">
              <a:extLst>
                <a:ext uri="{FF2B5EF4-FFF2-40B4-BE49-F238E27FC236}">
                  <a16:creationId xmlns:a16="http://schemas.microsoft.com/office/drawing/2014/main" id="{677AA6E4-489B-33F5-7FD4-A98A50C93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143" y="192600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Náusea - ícones de do utilizador grátis">
              <a:extLst>
                <a:ext uri="{FF2B5EF4-FFF2-40B4-BE49-F238E27FC236}">
                  <a16:creationId xmlns:a16="http://schemas.microsoft.com/office/drawing/2014/main" id="{29C0420F-BC5A-A63C-9F2F-ADB15C8EA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515" y="2570855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or no peito - ícones de saúde e médico grátis">
              <a:extLst>
                <a:ext uri="{FF2B5EF4-FFF2-40B4-BE49-F238E27FC236}">
                  <a16:creationId xmlns:a16="http://schemas.microsoft.com/office/drawing/2014/main" id="{A619293A-773C-C22F-B14C-881552EA7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143" y="321570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54E93-B797-5720-C991-96F578B10393}"/>
                </a:ext>
              </a:extLst>
            </p:cNvPr>
            <p:cNvSpPr txBox="1"/>
            <p:nvPr/>
          </p:nvSpPr>
          <p:spPr>
            <a:xfrm>
              <a:off x="1024828" y="1201803"/>
              <a:ext cx="1188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de cabeça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30,20%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5AB563-7367-6BEF-2554-CA4C16D47BE8}"/>
                </a:ext>
              </a:extLst>
            </p:cNvPr>
            <p:cNvSpPr txBox="1"/>
            <p:nvPr/>
          </p:nvSpPr>
          <p:spPr>
            <a:xfrm>
              <a:off x="1024828" y="1854185"/>
              <a:ext cx="1210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Nariz entupido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24,99%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3DFD21-0712-C357-7993-44B5B938FA33}"/>
                </a:ext>
              </a:extLst>
            </p:cNvPr>
            <p:cNvSpPr txBox="1"/>
            <p:nvPr/>
          </p:nvSpPr>
          <p:spPr>
            <a:xfrm>
              <a:off x="1024828" y="2506567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Tosse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23,15%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EE05A9-ED1A-70D8-43E8-83E681CA39DD}"/>
                </a:ext>
              </a:extLst>
            </p:cNvPr>
            <p:cNvSpPr txBox="1"/>
            <p:nvPr/>
          </p:nvSpPr>
          <p:spPr>
            <a:xfrm>
              <a:off x="1024828" y="3158949"/>
              <a:ext cx="1283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de garganta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18,44%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D429B8-C0C6-25FC-E63F-0ADFCA33F612}"/>
                </a:ext>
              </a:extLst>
            </p:cNvPr>
            <p:cNvSpPr txBox="1"/>
            <p:nvPr/>
          </p:nvSpPr>
          <p:spPr>
            <a:xfrm>
              <a:off x="3749143" y="1172765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Febre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14,60%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BA1AA3-61EA-B723-019C-B4FD5958130E}"/>
                </a:ext>
              </a:extLst>
            </p:cNvPr>
            <p:cNvSpPr txBox="1"/>
            <p:nvPr/>
          </p:nvSpPr>
          <p:spPr>
            <a:xfrm>
              <a:off x="3749143" y="1825147"/>
              <a:ext cx="1779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Dificuldade de respirar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7,84%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16011-4A92-D76B-AD06-7C7D22C2988D}"/>
                </a:ext>
              </a:extLst>
            </p:cNvPr>
            <p:cNvSpPr txBox="1"/>
            <p:nvPr/>
          </p:nvSpPr>
          <p:spPr>
            <a:xfrm>
              <a:off x="3749143" y="2477529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Náusea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6,32%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DC1687-664B-3D2F-0A5C-2561A47C778F}"/>
                </a:ext>
              </a:extLst>
            </p:cNvPr>
            <p:cNvSpPr txBox="1"/>
            <p:nvPr/>
          </p:nvSpPr>
          <p:spPr>
            <a:xfrm>
              <a:off x="3749143" y="3129914"/>
              <a:ext cx="1038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no peito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5,93%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F9F039-39F1-DD9B-092C-68C78FBA004C}"/>
              </a:ext>
            </a:extLst>
          </p:cNvPr>
          <p:cNvSpPr txBox="1"/>
          <p:nvPr/>
        </p:nvSpPr>
        <p:spPr>
          <a:xfrm>
            <a:off x="538547" y="1445470"/>
            <a:ext cx="440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SINTOMAS DAS PESSOAS QUE FIZERAM EXAME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DA625E6-FB3E-8C9C-F23E-78B7BE7590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600562"/>
              </p:ext>
            </p:extLst>
          </p:nvPr>
        </p:nvGraphicFramePr>
        <p:xfrm>
          <a:off x="6528672" y="1753241"/>
          <a:ext cx="4861998" cy="25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32237D-3027-8E36-3F6A-8E97B8790568}"/>
              </a:ext>
            </a:extLst>
          </p:cNvPr>
          <p:cNvSpPr txBox="1"/>
          <p:nvPr/>
        </p:nvSpPr>
        <p:spPr>
          <a:xfrm>
            <a:off x="6580210" y="1445464"/>
            <a:ext cx="495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SINTOMAS DAS PESSOAS QUE TESTARAM POSITIVO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1AEDFED-B29A-7620-F110-442C2BE99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491870"/>
              </p:ext>
            </p:extLst>
          </p:nvPr>
        </p:nvGraphicFramePr>
        <p:xfrm>
          <a:off x="6361471" y="4957768"/>
          <a:ext cx="5171767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EF8403E-6D7D-9395-D9E2-1D1D999959D5}"/>
              </a:ext>
            </a:extLst>
          </p:cNvPr>
          <p:cNvSpPr txBox="1"/>
          <p:nvPr/>
        </p:nvSpPr>
        <p:spPr>
          <a:xfrm>
            <a:off x="6580210" y="4797369"/>
            <a:ext cx="495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PROVIDÊNCIA DE QUEM TESTOU POSITIVO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5308E-C4C0-6926-5332-8818A3E5B4AF}"/>
              </a:ext>
            </a:extLst>
          </p:cNvPr>
          <p:cNvSpPr txBox="1"/>
          <p:nvPr/>
        </p:nvSpPr>
        <p:spPr>
          <a:xfrm>
            <a:off x="648206" y="4515470"/>
            <a:ext cx="48319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dirty="0"/>
              <a:t>Os sintomas mais comuns entre as pessoas que fizeram exame foram </a:t>
            </a:r>
            <a:r>
              <a:rPr lang="pt-BR" sz="1100" b="1" dirty="0"/>
              <a:t>dor de cabeça (30,2%)</a:t>
            </a:r>
            <a:r>
              <a:rPr lang="pt-BR" sz="1100" dirty="0"/>
              <a:t>, </a:t>
            </a:r>
            <a:r>
              <a:rPr lang="pt-BR" sz="1100" b="1" dirty="0"/>
              <a:t>nariz entupido (24,99%)</a:t>
            </a:r>
            <a:r>
              <a:rPr lang="pt-BR" sz="1100" dirty="0"/>
              <a:t> e </a:t>
            </a:r>
            <a:r>
              <a:rPr lang="pt-BR" sz="1100" b="1" dirty="0"/>
              <a:t>tosse (23,15%)</a:t>
            </a:r>
            <a:r>
              <a:rPr lang="pt-BR" sz="1100" dirty="0"/>
              <a:t>, enquanto entre os que testaram positivo os sintomas predominantes foram também </a:t>
            </a:r>
            <a:r>
              <a:rPr lang="pt-BR" sz="1100" b="1" dirty="0"/>
              <a:t>dor de cabeça (4,38%)</a:t>
            </a:r>
            <a:r>
              <a:rPr lang="pt-BR" sz="1100" dirty="0"/>
              <a:t>, </a:t>
            </a:r>
            <a:r>
              <a:rPr lang="pt-BR" sz="1100" b="1" dirty="0"/>
              <a:t>tosse (3,61%)</a:t>
            </a:r>
            <a:r>
              <a:rPr lang="pt-BR" sz="1100" dirty="0"/>
              <a:t> e </a:t>
            </a:r>
            <a:r>
              <a:rPr lang="pt-BR" sz="1100" b="1" dirty="0"/>
              <a:t>febre (3,27%)</a:t>
            </a:r>
            <a:r>
              <a:rPr lang="pt-BR" sz="1100" dirty="0"/>
              <a:t>. Apesar da grande presença de sintomas leves, chama atenção que apenas </a:t>
            </a:r>
            <a:r>
              <a:rPr lang="pt-BR" sz="1100" b="1" dirty="0"/>
              <a:t>37,9% das pessoas que testaram positivo ficaram rigorosamente em casa</a:t>
            </a:r>
            <a:r>
              <a:rPr lang="pt-BR" sz="1100" dirty="0"/>
              <a:t>, enquanto </a:t>
            </a:r>
            <a:r>
              <a:rPr lang="pt-BR" sz="1100" b="1" dirty="0"/>
              <a:t>27,5% apenas reduziram o contato</a:t>
            </a:r>
            <a:r>
              <a:rPr lang="pt-BR" sz="1100" dirty="0"/>
              <a:t> e </a:t>
            </a:r>
            <a:r>
              <a:rPr lang="pt-BR" sz="1100" b="1" dirty="0"/>
              <a:t>1,47% sequer adotaram restrições</a:t>
            </a:r>
            <a:r>
              <a:rPr lang="pt-BR" sz="1100" dirty="0"/>
              <a:t>, indicando uma lacuna importante no comportamento preventivo frente ao diagnóstico positivo. </a:t>
            </a:r>
          </a:p>
        </p:txBody>
      </p:sp>
    </p:spTree>
    <p:extLst>
      <p:ext uri="{BB962C8B-B14F-4D97-AF65-F5344CB8AC3E}">
        <p14:creationId xmlns:p14="http://schemas.microsoft.com/office/powerpoint/2010/main" val="117063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DC2E-9055-1A91-AB62-AA229FB4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E25B8-AC11-C638-C6F1-6A525FC6202D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CONCLUSÃO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ACFE49-31D4-2757-798F-89E18A2E5AF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3E92E3-3346-455B-0EFA-8F116BB7BAC0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699078-2E78-59B8-35F9-DA13980690BE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CC6B74-E171-81B3-28D1-AB580C368A38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334D5F-BFFD-BD69-30D2-0144D9CB3326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25E5DD-7878-F2E6-F0C1-2E8B7DECBC40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061238-837F-6C99-115A-2EFBDD772B4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934D47-E40E-57E9-4281-F039A6A06500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FD2BA4-DC27-71D1-D108-F523F56419CA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C364D5-B702-E35F-5B9C-FD6FD7434923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565DF3-1D04-DC25-8B76-60849AD6F7D6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D64AA3-A0A3-C1DF-3BBC-3645EF733B60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AA23FD-B747-650E-B55C-CF9097076F42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A4E2DB-C71F-207F-F4CA-4E10E8AE7FC5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7F77EF-2D79-D2D9-C4D0-4740888CA1A9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118FE6-7EC1-4654-F7E6-3DD288BE1560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9657B6-7213-91B0-EDA6-33CB4D6185B8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5A1B1D-9C49-F34E-6F61-D5C96EE236A6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2F97A36-7244-6594-1325-B775D2A3073C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24C8C3-3196-44D1-185C-8A5C2B3F7CEC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DD700B-A71C-ED20-CBD9-91368EBE3102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7C4211-A0D1-16FD-A977-B0FDE216DE53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F71C8A1-766C-EB03-EA7C-C779676FDC57}"/>
              </a:ext>
            </a:extLst>
          </p:cNvPr>
          <p:cNvSpPr/>
          <p:nvPr/>
        </p:nvSpPr>
        <p:spPr>
          <a:xfrm>
            <a:off x="349905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TEMPORAL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36361C-23B3-26C2-B7C5-69A12751BDBE}"/>
              </a:ext>
            </a:extLst>
          </p:cNvPr>
          <p:cNvSpPr/>
          <p:nvPr/>
        </p:nvSpPr>
        <p:spPr>
          <a:xfrm>
            <a:off x="2640623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GEOGRÁFICA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EB7C3-4147-D2EE-CFA0-557C07F27065}"/>
              </a:ext>
            </a:extLst>
          </p:cNvPr>
          <p:cNvSpPr/>
          <p:nvPr/>
        </p:nvSpPr>
        <p:spPr>
          <a:xfrm>
            <a:off x="4931341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POPULAÇÃO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3B9A11-6BF1-AA62-E2BB-A8631E674EDB}"/>
              </a:ext>
            </a:extLst>
          </p:cNvPr>
          <p:cNvSpPr/>
          <p:nvPr/>
        </p:nvSpPr>
        <p:spPr>
          <a:xfrm>
            <a:off x="7222059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ECONÔMICA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33E9BB-5C6E-425C-84E6-3CDD223ECDFE}"/>
              </a:ext>
            </a:extLst>
          </p:cNvPr>
          <p:cNvSpPr/>
          <p:nvPr/>
        </p:nvSpPr>
        <p:spPr>
          <a:xfrm>
            <a:off x="9512777" y="1222648"/>
            <a:ext cx="2293497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SINTOMAS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D1306-3BF9-4E54-DA01-872A87E4DA9B}"/>
              </a:ext>
            </a:extLst>
          </p:cNvPr>
          <p:cNvSpPr/>
          <p:nvPr/>
        </p:nvSpPr>
        <p:spPr>
          <a:xfrm>
            <a:off x="349905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Aumento significativo no número de testes com o tempo. De </a:t>
            </a:r>
            <a:r>
              <a:rPr lang="pt-BR" sz="1200" b="1" dirty="0">
                <a:solidFill>
                  <a:schemeClr val="tx1"/>
                </a:solidFill>
              </a:rPr>
              <a:t>23.673 </a:t>
            </a:r>
            <a:r>
              <a:rPr lang="pt-BR" sz="1200" dirty="0">
                <a:solidFill>
                  <a:schemeClr val="tx1"/>
                </a:solidFill>
              </a:rPr>
              <a:t>p/ </a:t>
            </a:r>
            <a:r>
              <a:rPr lang="pt-BR" sz="1200" b="1" dirty="0">
                <a:solidFill>
                  <a:schemeClr val="tx1"/>
                </a:solidFill>
              </a:rPr>
              <a:t>39.132 (65,30% de aumento)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Aumento no número de pessoas trabalhando na última semana em </a:t>
            </a:r>
            <a:r>
              <a:rPr lang="pt-BR" sz="1200" b="1" dirty="0">
                <a:solidFill>
                  <a:schemeClr val="tx1"/>
                </a:solidFill>
              </a:rPr>
              <a:t>8,21%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Percentual de população contaminada com variação inexpressiva  no período.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E5EFE1-3E10-3B95-5E07-F06C2CBBFF20}"/>
              </a:ext>
            </a:extLst>
          </p:cNvPr>
          <p:cNvSpPr/>
          <p:nvPr/>
        </p:nvSpPr>
        <p:spPr>
          <a:xfrm>
            <a:off x="9509997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Dor de cabeça (4,38%), tosse ( 3,61%) e febre (3,27%)</a:t>
            </a:r>
            <a:r>
              <a:rPr lang="pt-BR" sz="1200" dirty="0">
                <a:solidFill>
                  <a:schemeClr val="tx1"/>
                </a:solidFill>
              </a:rPr>
              <a:t>, foram os sintomas mais comuns em pessoas que testaram positivo.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Pelo menos 29,29% </a:t>
            </a:r>
            <a:r>
              <a:rPr lang="pt-BR" sz="1200" dirty="0">
                <a:solidFill>
                  <a:schemeClr val="tx1"/>
                </a:solidFill>
              </a:rPr>
              <a:t>da população que testou positivo não tomou as providências adequadas de isolamento.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1,47% da população</a:t>
            </a:r>
            <a:r>
              <a:rPr lang="pt-BR" sz="1200" dirty="0">
                <a:solidFill>
                  <a:schemeClr val="tx1"/>
                </a:solidFill>
              </a:rPr>
              <a:t> não teve nenhuma restrição.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539F3-FC68-EEA8-C8CF-184E33E19570}"/>
              </a:ext>
            </a:extLst>
          </p:cNvPr>
          <p:cNvSpPr/>
          <p:nvPr/>
        </p:nvSpPr>
        <p:spPr>
          <a:xfrm>
            <a:off x="7216365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48,12%</a:t>
            </a:r>
            <a:r>
              <a:rPr lang="pt-BR" sz="1200" dirty="0">
                <a:solidFill>
                  <a:schemeClr val="tx1"/>
                </a:solidFill>
              </a:rPr>
              <a:t> da população não recebe auxílio, desse percentual </a:t>
            </a:r>
            <a:r>
              <a:rPr lang="pt-BR" sz="1200" b="1" dirty="0">
                <a:solidFill>
                  <a:schemeClr val="tx1"/>
                </a:solidFill>
              </a:rPr>
              <a:t>39,50%</a:t>
            </a:r>
            <a:r>
              <a:rPr lang="pt-BR" sz="1200" dirty="0">
                <a:solidFill>
                  <a:schemeClr val="tx1"/>
                </a:solidFill>
              </a:rPr>
              <a:t> trabalhou e teve um percentual de contaminação de </a:t>
            </a:r>
            <a:r>
              <a:rPr lang="pt-BR" sz="1200" b="1" dirty="0">
                <a:solidFill>
                  <a:schemeClr val="tx1"/>
                </a:solidFill>
              </a:rPr>
              <a:t>53,86%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51,88%</a:t>
            </a:r>
            <a:r>
              <a:rPr lang="pt-BR" sz="1200" dirty="0">
                <a:solidFill>
                  <a:schemeClr val="tx1"/>
                </a:solidFill>
              </a:rPr>
              <a:t> da população não recebe auxílio, desse percentual </a:t>
            </a:r>
            <a:r>
              <a:rPr lang="pt-BR" sz="1200" b="1" dirty="0">
                <a:solidFill>
                  <a:schemeClr val="tx1"/>
                </a:solidFill>
              </a:rPr>
              <a:t>31,14%</a:t>
            </a:r>
            <a:r>
              <a:rPr lang="pt-BR" sz="1200" dirty="0">
                <a:solidFill>
                  <a:schemeClr val="tx1"/>
                </a:solidFill>
              </a:rPr>
              <a:t> trabalhou e teve um percentual de contaminação de </a:t>
            </a:r>
            <a:r>
              <a:rPr lang="pt-BR" sz="1200" b="1" dirty="0">
                <a:solidFill>
                  <a:schemeClr val="tx1"/>
                </a:solidFill>
              </a:rPr>
              <a:t>59,17%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Sem auxílio possui escolaridade média maior, menor % de infecção.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6E1B0-204A-8649-EF93-88B305DE4510}"/>
              </a:ext>
            </a:extLst>
          </p:cNvPr>
          <p:cNvSpPr/>
          <p:nvPr/>
        </p:nvSpPr>
        <p:spPr>
          <a:xfrm>
            <a:off x="4932731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As mulheres tiveram um percentual maior de exames realizados </a:t>
            </a:r>
            <a:r>
              <a:rPr lang="pt-BR" sz="1200" b="1" dirty="0">
                <a:solidFill>
                  <a:schemeClr val="tx1"/>
                </a:solidFill>
              </a:rPr>
              <a:t>(8,44%, enquanto os homens foram 7,86%)</a:t>
            </a:r>
            <a:r>
              <a:rPr lang="pt-BR" sz="1200" dirty="0">
                <a:solidFill>
                  <a:schemeClr val="tx1"/>
                </a:solidFill>
              </a:rPr>
              <a:t> e um valor de contaminação maior em </a:t>
            </a:r>
            <a:r>
              <a:rPr lang="pt-BR" sz="1200" b="1" dirty="0">
                <a:solidFill>
                  <a:schemeClr val="tx1"/>
                </a:solidFill>
              </a:rPr>
              <a:t>0,38%.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O público de maior contaminação possui a faixa etária entre 10-19 anos, com </a:t>
            </a:r>
            <a:r>
              <a:rPr lang="pt-BR" sz="1200" b="1" dirty="0">
                <a:solidFill>
                  <a:schemeClr val="tx1"/>
                </a:solidFill>
              </a:rPr>
              <a:t>57,7% (média geral 56%).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66% </a:t>
            </a:r>
            <a:r>
              <a:rPr lang="pt-BR" sz="1200" dirty="0">
                <a:solidFill>
                  <a:schemeClr val="tx1"/>
                </a:solidFill>
              </a:rPr>
              <a:t>da amostra na faixa de 20-29 anos trabalharam na última semana.</a:t>
            </a: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6942DE-3B86-AF11-8A0E-3FDCE7DCF693}"/>
              </a:ext>
            </a:extLst>
          </p:cNvPr>
          <p:cNvSpPr/>
          <p:nvPr/>
        </p:nvSpPr>
        <p:spPr>
          <a:xfrm>
            <a:off x="2639233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Goiás com o menor percentual de contaminação </a:t>
            </a:r>
            <a:r>
              <a:rPr lang="pt-BR" sz="1200" b="1" dirty="0">
                <a:solidFill>
                  <a:schemeClr val="tx1"/>
                </a:solidFill>
              </a:rPr>
              <a:t>41% (média de todos os estados 56%), </a:t>
            </a:r>
            <a:r>
              <a:rPr lang="pt-BR" sz="1200" dirty="0">
                <a:solidFill>
                  <a:schemeClr val="tx1"/>
                </a:solidFill>
              </a:rPr>
              <a:t>não apresenta distorções em % trabalho, % de ensino, % auxílio.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  Estados com um grande percentual de auxílio, também foram acima da média em contaminação.</a:t>
            </a:r>
          </a:p>
        </p:txBody>
      </p:sp>
    </p:spTree>
    <p:extLst>
      <p:ext uri="{BB962C8B-B14F-4D97-AF65-F5344CB8AC3E}">
        <p14:creationId xmlns:p14="http://schemas.microsoft.com/office/powerpoint/2010/main" val="23478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FE200-D4EF-3842-0588-88924435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BB067-FB94-FCA8-E58D-5D24AE948553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PLANO DE AÇÃO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2FD147-1289-F8EA-8894-505DA54B160D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83383-7F9A-A320-22C3-7853B081EF96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03996-D080-3F41-1E56-5F08EC6A4FA5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1F72FA-D7BC-B280-9EC1-471480ADF99E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0845E-2509-1864-29FC-085750FD1E6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9D1FA-BC90-92F4-9ED6-53568494D65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2FA448-127E-82FD-9A3C-C51DD6086199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2BF3A-9A17-5771-74FA-6B32695F05F1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16DE6D-B118-6E11-40F1-E7E636FF8D43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B58B97-6DDA-78DA-A604-767AC3EDE010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Plano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5ECE6B-65CE-7C44-9585-6CC7F60808E9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D3897B-6958-A5F4-337D-5BD4E6D1C6B9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ECE5B5-1426-A0A9-3A10-ED0153D9813F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BDA2F4-0D2D-EF8D-4157-074693D87E7D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6D191C-D56B-8EE2-3B15-11B4C54F3C46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18E399-214A-ABFB-9A8B-BAFE40EFA78C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8279F1-FA49-8003-362F-C67F3C307657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8B7619-7868-A720-4134-8E6DA40BC1A4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38C3EA3-20E7-6C63-2233-C9E45F48560C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DB9ECE-AF8B-DEA7-526D-C9B3D5E6E9E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0C823C-DE9D-E2D7-4EBE-AFD38CD9F08D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9662323-4BD0-E3DF-4130-E3D2143051E2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4F279EB-2809-35D2-6A50-597517EFB3BA}"/>
              </a:ext>
            </a:extLst>
          </p:cNvPr>
          <p:cNvSpPr txBox="1">
            <a:spLocks/>
          </p:cNvSpPr>
          <p:nvPr/>
        </p:nvSpPr>
        <p:spPr>
          <a:xfrm>
            <a:off x="6172200" y="4152405"/>
            <a:ext cx="5181600" cy="217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1036" name="Picture 12" descr="Saúde mental na pandemia: dicas para pais de adolescentes - Colégio Planck">
            <a:extLst>
              <a:ext uri="{FF2B5EF4-FFF2-40B4-BE49-F238E27FC236}">
                <a16:creationId xmlns:a16="http://schemas.microsoft.com/office/drawing/2014/main" id="{1AA1F707-D029-22AE-E15B-31FD58C67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0" r="16620"/>
          <a:stretch/>
        </p:blipFill>
        <p:spPr bwMode="auto">
          <a:xfrm>
            <a:off x="477724" y="1668529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 coleta ao resultado: conheça os testes usados no diagnóstico da COVID-19  e suas etapas – CFBio">
            <a:extLst>
              <a:ext uri="{FF2B5EF4-FFF2-40B4-BE49-F238E27FC236}">
                <a16:creationId xmlns:a16="http://schemas.microsoft.com/office/drawing/2014/main" id="{05435AC8-6897-7188-9E42-8FAE90FC9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81" r="17381"/>
          <a:stretch/>
        </p:blipFill>
        <p:spPr bwMode="auto">
          <a:xfrm>
            <a:off x="477724" y="4022227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nfira e entenda 5 causas de dor de cabeça constante">
            <a:extLst>
              <a:ext uri="{FF2B5EF4-FFF2-40B4-BE49-F238E27FC236}">
                <a16:creationId xmlns:a16="http://schemas.microsoft.com/office/drawing/2014/main" id="{A2B2784C-900D-15D7-5935-B7BECC920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/>
        </p:blipFill>
        <p:spPr bwMode="auto">
          <a:xfrm>
            <a:off x="6676609" y="4022227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tudo indica que o uso de máscara afeta a forma como interagimos com as  pessoas - Olhar Digital">
            <a:extLst>
              <a:ext uri="{FF2B5EF4-FFF2-40B4-BE49-F238E27FC236}">
                <a16:creationId xmlns:a16="http://schemas.microsoft.com/office/drawing/2014/main" id="{C163E53E-ABFF-7359-B899-165BFC2B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6665500" y="1668529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43AB0F-B05B-466A-8066-E16E053B0525}"/>
              </a:ext>
            </a:extLst>
          </p:cNvPr>
          <p:cNvSpPr txBox="1"/>
          <p:nvPr/>
        </p:nvSpPr>
        <p:spPr>
          <a:xfrm>
            <a:off x="477724" y="3586754"/>
            <a:ext cx="508083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Investir em testes de contaminação</a:t>
            </a:r>
            <a:endParaRPr lang="pt-BR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0710E6-6489-2B1A-AA99-57E4152F8712}"/>
              </a:ext>
            </a:extLst>
          </p:cNvPr>
          <p:cNvSpPr txBox="1"/>
          <p:nvPr/>
        </p:nvSpPr>
        <p:spPr>
          <a:xfrm>
            <a:off x="2277724" y="3959524"/>
            <a:ext cx="3280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 identificação da presença do vírus é essencial para que os recursos (leitos, medicamentos, atendimentos) sejam direcionados ao problema correto. Em uma crise o hospital deve buscar uma rede de fornecedores desses testes, juntamente com os outros recursos, tendo consciência de que esse será necessário para que haja priorizações. Na pesquisa notou-se um aumento de 65% na realização de exames de julho para setembro, e os índices de contaminação foram iguais, o que significa dizer que boa parte da população estava contaminada desde julho, mas não houve testes para validação.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E06F9A-3171-7235-6D01-33C9883FE8E0}"/>
              </a:ext>
            </a:extLst>
          </p:cNvPr>
          <p:cNvSpPr txBox="1"/>
          <p:nvPr/>
        </p:nvSpPr>
        <p:spPr>
          <a:xfrm>
            <a:off x="477724" y="1325871"/>
            <a:ext cx="508083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Atenção ao público de 10-19 anos de idade</a:t>
            </a:r>
            <a:endParaRPr lang="pt-BR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D0295-D37B-C668-97CA-95F4294E7BED}"/>
              </a:ext>
            </a:extLst>
          </p:cNvPr>
          <p:cNvSpPr txBox="1"/>
          <p:nvPr/>
        </p:nvSpPr>
        <p:spPr>
          <a:xfrm>
            <a:off x="2277724" y="1698641"/>
            <a:ext cx="3280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Público que tem o maior percentual de contaminação e que em geral é dependente de adultos,  tendo maior dificuldade de isolamento em casa. Sendo um público de alto poder de contaminação e baixo risco de vida. Ao apresentar sintomas o hospital deve orientar o adolescente e os responsáveis acerca da higienização e isolamentos necessários a fim de evitar uma contaminação em pessoas de risco.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4AB294-856A-0430-D31A-8136DE460562}"/>
              </a:ext>
            </a:extLst>
          </p:cNvPr>
          <p:cNvSpPr txBox="1"/>
          <p:nvPr/>
        </p:nvSpPr>
        <p:spPr>
          <a:xfrm>
            <a:off x="6676609" y="3583330"/>
            <a:ext cx="542966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 Gerenciamento de sintomas leves vs. graves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EC5C0-D0A5-4FFD-823F-4FB28754A454}"/>
              </a:ext>
            </a:extLst>
          </p:cNvPr>
          <p:cNvSpPr txBox="1"/>
          <p:nvPr/>
        </p:nvSpPr>
        <p:spPr>
          <a:xfrm>
            <a:off x="8577373" y="3956100"/>
            <a:ext cx="32808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Como apenas cerca de 2% relatam sintomas graves (dificuldade respiratória, dor no peito), muitos casos podem ser manejados fora do hospital. Assim, o hospital pode estruturar unidades de atendimento primário ou </a:t>
            </a:r>
            <a:r>
              <a:rPr lang="pt-BR" sz="1000" i="1" dirty="0"/>
              <a:t>drive-</a:t>
            </a:r>
            <a:r>
              <a:rPr lang="pt-BR" sz="1000" i="1" dirty="0" err="1"/>
              <a:t>thrus</a:t>
            </a:r>
            <a:r>
              <a:rPr lang="pt-BR" sz="1000" dirty="0"/>
              <a:t>, reservando os leitos hospitalares para os casos moderados a graves. Outra estratégia, </a:t>
            </a:r>
            <a:r>
              <a:rPr lang="pt-BR" sz="1000" b="1" dirty="0"/>
              <a:t>dor de cabeça, tosse e febre</a:t>
            </a:r>
            <a:r>
              <a:rPr lang="pt-BR" sz="1000" dirty="0"/>
              <a:t> foram os sintomas mais prevalentes entre os positivos, o hospital deve implementar triagens focadas nesses sintomas já na entrada, priorizando recursos para quem apresenta esse conjunto, mesmo antes do teste.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2A2EBB-48C6-5AA6-CBF6-B672B07FB12D}"/>
              </a:ext>
            </a:extLst>
          </p:cNvPr>
          <p:cNvSpPr txBox="1"/>
          <p:nvPr/>
        </p:nvSpPr>
        <p:spPr>
          <a:xfrm>
            <a:off x="6676609" y="1325871"/>
            <a:ext cx="5181600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Providências de isolamento</a:t>
            </a:r>
            <a:endParaRPr lang="pt-BR" sz="900" b="1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2C0393-95D4-8A0E-5BC5-1ED335F78EED}"/>
              </a:ext>
            </a:extLst>
          </p:cNvPr>
          <p:cNvSpPr txBox="1"/>
          <p:nvPr/>
        </p:nvSpPr>
        <p:spPr>
          <a:xfrm>
            <a:off x="8577373" y="1698641"/>
            <a:ext cx="3280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Tendo em mente que 29,29% da população não cumpriu ou não pode cumprir as regras de isolamento, em caso positivo, o hospital pode adotar </a:t>
            </a:r>
            <a:r>
              <a:rPr lang="pt-BR" sz="1000" b="1" dirty="0"/>
              <a:t>acompanhamento remoto</a:t>
            </a:r>
            <a:r>
              <a:rPr lang="pt-BR" sz="1000" dirty="0"/>
              <a:t> para quem testa positivo, ligando ou mandando mensagens diariamente, reforçando orientações e identificando quem não está cumprindo o isolamento. Parceria com farmácias para entrega de remédios sem a necessidade de compra no local para pacientes positivos.</a:t>
            </a:r>
          </a:p>
        </p:txBody>
      </p:sp>
    </p:spTree>
    <p:extLst>
      <p:ext uri="{BB962C8B-B14F-4D97-AF65-F5344CB8AC3E}">
        <p14:creationId xmlns:p14="http://schemas.microsoft.com/office/powerpoint/2010/main" val="371333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A2D21-4A85-00D2-090C-D1B2838F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D Corona GIF by Matthew Butler - Find &amp; Share on GIPHY">
            <a:extLst>
              <a:ext uri="{FF2B5EF4-FFF2-40B4-BE49-F238E27FC236}">
                <a16:creationId xmlns:a16="http://schemas.microsoft.com/office/drawing/2014/main" id="{4402F9FF-9C4E-786E-5B7B-C16E23AB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72" y="2522431"/>
            <a:ext cx="5294671" cy="297560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AP – Impactos Positivos">
            <a:extLst>
              <a:ext uri="{FF2B5EF4-FFF2-40B4-BE49-F238E27FC236}">
                <a16:creationId xmlns:a16="http://schemas.microsoft.com/office/drawing/2014/main" id="{D437A696-E35B-F26F-FC7F-21F597C3D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0610"/>
            <a:ext cx="94676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7ADCB0-3B81-BA07-FE09-82CC601A04D6}"/>
              </a:ext>
            </a:extLst>
          </p:cNvPr>
          <p:cNvSpPr txBox="1"/>
          <p:nvPr/>
        </p:nvSpPr>
        <p:spPr>
          <a:xfrm>
            <a:off x="292100" y="970771"/>
            <a:ext cx="627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CHALLENGE III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C6AAC1-9EF7-BBEF-B335-51F4ECA9809A}"/>
              </a:ext>
            </a:extLst>
          </p:cNvPr>
          <p:cNvSpPr/>
          <p:nvPr/>
        </p:nvSpPr>
        <p:spPr>
          <a:xfrm>
            <a:off x="412955" y="1678658"/>
            <a:ext cx="2025445" cy="248624"/>
          </a:xfrm>
          <a:prstGeom prst="roundRect">
            <a:avLst/>
          </a:prstGeom>
          <a:solidFill>
            <a:srgbClr val="F216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 </a:t>
            </a:r>
            <a:r>
              <a:rPr lang="pt-BR" dirty="0" err="1"/>
              <a:t>Analytics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29282E-60BC-EABA-F662-67DE4D4476DD}"/>
              </a:ext>
            </a:extLst>
          </p:cNvPr>
          <p:cNvCxnSpPr/>
          <p:nvPr/>
        </p:nvCxnSpPr>
        <p:spPr>
          <a:xfrm>
            <a:off x="292100" y="6341810"/>
            <a:ext cx="360000" cy="0"/>
          </a:xfrm>
          <a:prstGeom prst="line">
            <a:avLst/>
          </a:prstGeom>
          <a:ln w="63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901981-0432-4461-FB8D-E7C1BEB6F926}"/>
              </a:ext>
            </a:extLst>
          </p:cNvPr>
          <p:cNvSpPr txBox="1"/>
          <p:nvPr/>
        </p:nvSpPr>
        <p:spPr>
          <a:xfrm>
            <a:off x="213442" y="6341810"/>
            <a:ext cx="62712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 Henrique Mota Rufino - 360028</a:t>
            </a:r>
          </a:p>
        </p:txBody>
      </p:sp>
    </p:spTree>
    <p:extLst>
      <p:ext uri="{BB962C8B-B14F-4D97-AF65-F5344CB8AC3E}">
        <p14:creationId xmlns:p14="http://schemas.microsoft.com/office/powerpoint/2010/main" val="3504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25EF2-9415-F335-29C4-E50839B7A998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BFD1C-75DC-3E39-7413-9349BB402057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D5F2B4-41B0-C8F8-49DC-00E4F97FED39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6E1F47-8DD1-2F85-E22B-4F2336B8968E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3C1E5-CF1C-9076-4BC9-A95624C1239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D705C-FD21-1446-D6C1-72B71EECC185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93A53D-6D74-D732-7164-7C0C1B0BC473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B29F43-8A10-8FF4-2561-9A575D3435EE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1CED94-FA41-BFC1-F199-D648EAB1404B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C2D1CF-CC68-E5D9-BD64-5173F99AECC9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E43B13-4760-4649-3A0D-6BDA9125473F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97A193-4E66-A257-7403-4CA511B80193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PROBLEMA DE PESQUISA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94226-2557-7EC7-CDC2-792C1FE736A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33FAAA-7713-A4A7-5709-9821AAECFC75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399AB-F10D-071B-3B58-EC5DEEDC0751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B84EA-CBD8-FA1A-04F8-61AD9487ACD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A12FE-B707-FA91-C0F8-66A9101604BC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AECA4-E26D-99CE-D9E0-67B2003C573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AAEFC-5FC9-DF98-760C-1E61E09F75A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28434-66C6-B0FC-72FE-8FE53EB930D5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3F9F35-D5B0-E41D-C758-943BA7863E57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5BDDA-7CEF-34F5-E5DB-6819300CCCC5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790B2C-404B-EF5F-5655-D5041A3045E9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26779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59AFF-54EB-1041-A440-22912A96E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1536D-16FC-7273-3D86-F2DE2CF05D3E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OBJETIVOS DO PROJETO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A4012C-52EA-56B3-F1AC-970DCA50D347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68156-7C9B-E224-F4C0-5A1CE0B76652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8B4E9-D754-C96D-8B93-9D6E4EE6D14A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2E016-47E5-74AC-847D-C482CEBE514D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2C7FDA-B199-8C1D-2C47-881683F0A2C7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CAA281-3F81-542E-CF32-F4AC7AAF4227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9ADF29-32DE-ACE3-FB43-FFE60F35B9AD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6C5C01-DBCA-C5D8-C4E8-508C541915D7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F02D4-F9DA-C7FF-A0E0-94B7201FAC3B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D1E84D-C12D-5373-9F03-CDFB59922A51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F283A-FF9A-A745-3279-8108E558F12E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5DDEC79-BBAB-8F3B-06F0-ED9C24021327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2E74E3-4AF3-C86D-6618-C8C9942ED7F4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FA8909-4401-699A-3AE2-B68CD8BFBEDB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6C6CEF-F11D-FD76-C2B5-6F7048F4DD00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3D0D1B-86EA-77FB-CD23-70B2F936D801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AD7418-C777-C1EC-4A2C-B844FBA9D7E4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A088C5-65D9-2420-7F03-34CD152E255E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27374E-742D-0F03-8AA2-2065DA02E7E7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0172BB-301D-774D-C88C-A8EB793FF562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EA5872-EF14-5499-3B1C-B518444C6D4C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A6C83-FEDC-5161-D1AB-E3923D6E6904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706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44BAAA-C7ED-2ADB-D376-AAA07336A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1EC37C-44B7-DB0D-B7C3-CE501218A0E9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ARQUITETURA DE SOLUÇÃO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B83A7E-348B-3D7C-4CFB-08DC5C5DFFF6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0926FF-3D4A-6518-6F3A-A099FD0D622F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Arquitetura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B9D95D-5B54-F18D-976F-F483CBECDE10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212EB6-ED97-1B3F-F70C-3C7784AEAF9B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571BFD-A717-45E5-4A9B-002507466D3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605D24-C371-8CAB-18BC-2659D11F14DB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BD8315-04FC-6EAD-8350-B2F05B0ADCAD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188793-394C-BBCD-7A90-771B2CA77FF2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998DDD-342C-8974-6B15-D00F115A500A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9A1F1D-AB41-F532-9948-FE08E391031C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47AE0A0-4B89-C038-1A2E-993E414E1C47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E78920A-FD6C-88A4-651C-90443927889C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7FC342-CB92-519F-EC64-1144A9CA9464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53D6AA0-1E5C-0B85-A82F-E251941487DC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274730-C7F1-1E4C-CB6C-DD265A3F914D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4E04193-5E2E-8080-6EF6-ECBE46841C2A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AAEDB4-C9B0-5E13-C0A5-B781FE1C6EF8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7F9EA6-931C-8719-27CA-EA88F1190A57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1A0DA2-518C-6169-8839-6CB78BBFB7DB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89BBD-3BF5-3ED3-169A-AAD05B0AE40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E6E1F5-EE9E-C163-36C8-B098310016EF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CC632C2-C17A-0CF7-50C9-CBF9EABA74EB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1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FFFF7-E8D5-353A-0116-0F2378E2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249D1-E6D1-8E3B-7E08-F919002F2CEE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FILTRAGEM E TRATAMENTO DOS DADOS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ABF90E-E767-57E2-4CE8-4E5D05E728AA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DD27F0-C6A0-446E-D2A7-3526C792E260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D62095-9482-B7D3-0E15-5E084502333B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Tratamento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18C1C1-7EBA-2866-E982-1C32056C59CA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0588B-9EDA-FA97-30F0-D2B9C0602787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DD3EEC-1FD6-E6C9-8045-ED228EFEB3AC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5202F-ABBD-946E-5A57-354F93BB1394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FB519A-D2E3-2049-FC40-E0BC7E20DDB9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1FAA3F-4C87-3828-A452-6E8B26395027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DDDC91-A081-988E-FB3F-350B65460DE0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A998BD1-290E-78CC-9729-163D7F42BBA6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A88EB4-2FD8-D9A9-E1B7-FE759CF20458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F8B1DFE-95F2-2F66-DE2F-0F451A54F618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EDCB0D-C8C0-B0C5-6013-9E09A5846C66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6E2D6DD-A786-0DC3-5007-19FA57811FB5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4805B-EAE8-2338-9A2B-F4F9FA4ED6B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824088-A0DD-27BF-1482-57EE961DC0B4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12B0A37-CE48-5855-ECA9-4D432FCB6230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6D7123-55AD-5EB1-905A-9B9A49ACFC05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E9428A-0860-F25B-A5D7-09FC696C3F3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D8C1E8-9DBD-40E2-063C-BD9DE18AEDA9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D60AC13-409B-4BEC-DEB5-D6740DEA44BC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034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F9D1-2D4E-7BD3-C3AF-80192F01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2AE7A-F764-B2F1-0E49-681EBD449383}"/>
              </a:ext>
            </a:extLst>
          </p:cNvPr>
          <p:cNvSpPr txBox="1"/>
          <p:nvPr/>
        </p:nvSpPr>
        <p:spPr>
          <a:xfrm>
            <a:off x="477724" y="280213"/>
            <a:ext cx="41901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2DB3A1E-8AC8-012C-E67F-0F91253C11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7763624"/>
              </p:ext>
            </p:extLst>
          </p:nvPr>
        </p:nvGraphicFramePr>
        <p:xfrm>
          <a:off x="535469" y="2269738"/>
          <a:ext cx="4190140" cy="957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71AA71F-519B-A509-C5F9-D81D9BE51393}"/>
              </a:ext>
            </a:extLst>
          </p:cNvPr>
          <p:cNvSpPr txBox="1"/>
          <p:nvPr/>
        </p:nvSpPr>
        <p:spPr>
          <a:xfrm>
            <a:off x="477723" y="1569245"/>
            <a:ext cx="687121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AMOSTRA DA PESQUISA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DBAE8-22D6-6FFE-B908-275B01786B0C}"/>
              </a:ext>
            </a:extLst>
          </p:cNvPr>
          <p:cNvSpPr txBox="1"/>
          <p:nvPr/>
        </p:nvSpPr>
        <p:spPr>
          <a:xfrm>
            <a:off x="1486749" y="1957565"/>
            <a:ext cx="217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1.157.984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110E3C-A291-2D22-152C-CE0882AC8E2A}"/>
              </a:ext>
            </a:extLst>
          </p:cNvPr>
          <p:cNvSpPr txBox="1"/>
          <p:nvPr/>
        </p:nvSpPr>
        <p:spPr>
          <a:xfrm>
            <a:off x="1395837" y="3184331"/>
            <a:ext cx="235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FEZ EXAME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672399E6-C24C-AE43-9FDA-BF853B931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764246"/>
              </p:ext>
            </p:extLst>
          </p:nvPr>
        </p:nvGraphicFramePr>
        <p:xfrm>
          <a:off x="657594" y="3245822"/>
          <a:ext cx="3830400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C00AC80-03EE-FBF6-021C-BC4FA1D57ECE}"/>
              </a:ext>
            </a:extLst>
          </p:cNvPr>
          <p:cNvSpPr txBox="1"/>
          <p:nvPr/>
        </p:nvSpPr>
        <p:spPr>
          <a:xfrm>
            <a:off x="1395837" y="4270060"/>
            <a:ext cx="235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POSITIVO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09BCA-D580-4B58-E34C-FE9D525C5C5A}"/>
              </a:ext>
            </a:extLst>
          </p:cNvPr>
          <p:cNvSpPr txBox="1"/>
          <p:nvPr/>
        </p:nvSpPr>
        <p:spPr>
          <a:xfrm>
            <a:off x="657594" y="5637810"/>
            <a:ext cx="66913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 quantidade de pessoas testadas praticamente dobrou, passando de cerca de </a:t>
            </a:r>
            <a:r>
              <a:rPr lang="pt-BR" sz="1000" b="1" dirty="0"/>
              <a:t>23 mil em julho</a:t>
            </a:r>
            <a:r>
              <a:rPr lang="pt-BR" sz="1000" dirty="0"/>
              <a:t> para mais de </a:t>
            </a:r>
            <a:r>
              <a:rPr lang="pt-BR" sz="1000" b="1" dirty="0"/>
              <a:t>39 mil em setembro</a:t>
            </a:r>
            <a:r>
              <a:rPr lang="pt-BR" sz="1000" dirty="0"/>
              <a:t>, acompanhada de uma alta consistente nos diagnósticos positivos, o que indica uma </a:t>
            </a:r>
            <a:r>
              <a:rPr lang="pt-BR" sz="1000" b="1" dirty="0"/>
              <a:t>expansão da transmissão comunitária</a:t>
            </a:r>
            <a:r>
              <a:rPr lang="pt-BR" sz="1000" dirty="0"/>
              <a:t>. A taxa de positividade manteve-se elevada durante todo o trimestre, acima de 55%, o que sugere subnotificação e testagem ainda restrita a casos suspeitos. Apesar desse cenário preocupante, mais de </a:t>
            </a:r>
            <a:r>
              <a:rPr lang="pt-BR" sz="1000" b="1" dirty="0"/>
              <a:t>40% dos entrevistados afirmaram ter trabalhado na semana anterior</a:t>
            </a:r>
            <a:r>
              <a:rPr lang="pt-BR" sz="1000" dirty="0"/>
              <a:t> </a:t>
            </a: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FC050396-E730-36EB-AD7E-089517DF2F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117142"/>
              </p:ext>
            </p:extLst>
          </p:nvPr>
        </p:nvGraphicFramePr>
        <p:xfrm>
          <a:off x="4819444" y="2092667"/>
          <a:ext cx="2547884" cy="3449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3DFBE18-42FF-CA70-5933-05E72AEBC0A3}"/>
              </a:ext>
            </a:extLst>
          </p:cNvPr>
          <p:cNvSpPr txBox="1"/>
          <p:nvPr/>
        </p:nvSpPr>
        <p:spPr>
          <a:xfrm>
            <a:off x="5324796" y="2019000"/>
            <a:ext cx="199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TRABALHOU NA ÚLTIMA SEMANA?</a:t>
            </a:r>
          </a:p>
        </p:txBody>
      </p:sp>
      <p:pic>
        <p:nvPicPr>
          <p:cNvPr id="1026" name="Picture 2" descr="calendar Vector Icons free download in SVG, PNG Format">
            <a:extLst>
              <a:ext uri="{FF2B5EF4-FFF2-40B4-BE49-F238E27FC236}">
                <a16:creationId xmlns:a16="http://schemas.microsoft.com/office/drawing/2014/main" id="{8D9123AB-6DC1-0BB0-16E6-31EF293F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61857"/>
            <a:ext cx="740488" cy="7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762572B-3464-5DCB-8ADE-5C07C3C910F6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21FB4-E71E-53B9-86C6-14B1734BDCA9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E46548-1E5F-86AE-16EF-191EC0663DD4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87D861-81C1-FEA2-BE1A-D5C3B7CD6BB6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Temporal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7DE7EE-5927-37C8-ED3E-24D02DFF499A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7F34E9-DF5A-C4F1-1895-D4CCC698141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6F285-3A59-D4B6-6627-FE0E7841514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79C682-5A99-4C7D-5EBD-6C0D6ECCF745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3CA83-2F60-3971-0389-ABA5844B3328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64A93D-8F21-6662-91B9-683A4E016044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F42F47-3A98-0C02-F1AD-6F8F80F9512E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801269-33A3-4FFE-FE39-BC774EC66B76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94163A2-F4AE-4737-1B7A-814401227303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EEB98F7-B26D-10D6-9364-F6A951AEF349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21AC1C-6EB0-4100-80D2-AEE428FDC1EF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34E3FD2-2BF0-6DE3-E43D-D5D24269C0EC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082E2D-A2E7-E7D6-5CBB-30089AC1B75B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DD5B24-C2A9-53E5-B14F-84DBF2C90E27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3ABECACE-FFD7-29B0-3439-2680B36289E4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FE7D1EC5-F970-FF4E-9C2E-3321CDB06338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E273B5B2-CD95-FE00-3B10-01DC90E58CBA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5E5B841E-5939-1DC3-002E-12C5316FF7A8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5A6DD280-A3A1-A001-A2E5-1CE8AB31BDB0}"/>
              </a:ext>
            </a:extLst>
          </p:cNvPr>
          <p:cNvGrpSpPr/>
          <p:nvPr/>
        </p:nvGrpSpPr>
        <p:grpSpPr>
          <a:xfrm>
            <a:off x="9520439" y="1418876"/>
            <a:ext cx="2221378" cy="1630987"/>
            <a:chOff x="9520439" y="1418876"/>
            <a:chExt cx="2221378" cy="16309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08BD0D-6479-7A49-FBA0-33EC819BB0E6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JULHO/2020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D64A26-0724-B11F-7720-96E3F0927C98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Em julho, dos 384.166 entrevistados, 23.673 realizaram testes para COVID-19, com 13.467 resultados positivos — uma taxa de positividade de aproximadamente </a:t>
              </a:r>
              <a:r>
                <a:rPr lang="pt-BR" sz="1000" b="1" dirty="0"/>
                <a:t>56,9%</a:t>
              </a:r>
              <a:r>
                <a:rPr lang="pt-BR" sz="1000" dirty="0"/>
                <a:t> entre os testados. Foi o mês em que houve menos testes em relação aos seguintes.</a:t>
              </a:r>
            </a:p>
          </p:txBody>
        </p:sp>
      </p:grpSp>
      <p:graphicFrame>
        <p:nvGraphicFramePr>
          <p:cNvPr id="1031" name="Chart 1030">
            <a:extLst>
              <a:ext uri="{FF2B5EF4-FFF2-40B4-BE49-F238E27FC236}">
                <a16:creationId xmlns:a16="http://schemas.microsoft.com/office/drawing/2014/main" id="{D89D348F-9713-91FA-4A37-8142C3ED18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950021"/>
              </p:ext>
            </p:extLst>
          </p:nvPr>
        </p:nvGraphicFramePr>
        <p:xfrm>
          <a:off x="7934236" y="1561592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52289FE0-23DF-CF45-359E-962B0A4B3E11}"/>
              </a:ext>
            </a:extLst>
          </p:cNvPr>
          <p:cNvGrpSpPr/>
          <p:nvPr/>
        </p:nvGrpSpPr>
        <p:grpSpPr>
          <a:xfrm>
            <a:off x="9520439" y="4595117"/>
            <a:ext cx="2221378" cy="1784876"/>
            <a:chOff x="9520439" y="1418876"/>
            <a:chExt cx="2221378" cy="1784876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E9B0E609-21AF-8199-0E4A-EF681AF3B5D9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SETEMBRO/2020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675D8F62-A600-EAE1-6577-85D3C02F4D53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Setembro apresentou o maior número de testes realizados no trimestre (</a:t>
              </a:r>
              <a:r>
                <a:rPr lang="pt-BR" sz="1000" b="1" dirty="0"/>
                <a:t>39.132</a:t>
              </a:r>
              <a:r>
                <a:rPr lang="pt-BR" sz="1000" dirty="0"/>
                <a:t>) e o maior número absoluto de casos positivos (</a:t>
              </a:r>
              <a:r>
                <a:rPr lang="pt-BR" sz="1000" b="1" dirty="0"/>
                <a:t>21.957</a:t>
              </a:r>
              <a:r>
                <a:rPr lang="pt-BR" sz="1000" dirty="0"/>
                <a:t>), mantendo a taxa de positividade acima de </a:t>
              </a:r>
              <a:r>
                <a:rPr lang="pt-BR" sz="1000" b="1" dirty="0"/>
                <a:t>56%</a:t>
              </a:r>
              <a:r>
                <a:rPr lang="pt-BR" sz="1000" dirty="0"/>
                <a:t>. Apesar disso, a proporção de pessoas que trabalharam na semana anterior se manteve estável, com </a:t>
              </a:r>
              <a:r>
                <a:rPr lang="pt-BR" sz="1000" b="1" dirty="0"/>
                <a:t>43,5%</a:t>
              </a:r>
              <a:r>
                <a:rPr lang="pt-BR" sz="1000" dirty="0"/>
                <a:t>.</a:t>
              </a: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81CC154-8F22-9EE0-40CD-70D95DCC9763}"/>
              </a:ext>
            </a:extLst>
          </p:cNvPr>
          <p:cNvGrpSpPr/>
          <p:nvPr/>
        </p:nvGrpSpPr>
        <p:grpSpPr>
          <a:xfrm>
            <a:off x="9520439" y="3006997"/>
            <a:ext cx="2221378" cy="1630987"/>
            <a:chOff x="9520439" y="1418876"/>
            <a:chExt cx="2221378" cy="1630987"/>
          </a:xfrm>
        </p:grpSpPr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432E77DD-A6EE-3A4E-44FC-AA28E9C56011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AGOSTO/2020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3CE5C009-2F10-0612-E655-A98A23351DB1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Houve um aumento na testagem em agosto, com </a:t>
              </a:r>
              <a:r>
                <a:rPr lang="pt-BR" sz="1000" b="1" dirty="0"/>
                <a:t>31.712 exames realizados</a:t>
              </a:r>
              <a:r>
                <a:rPr lang="pt-BR" sz="1000" dirty="0"/>
                <a:t>, o que representa um crescimento de mais de 34% em relação a julho. A quantidade de casos positivos também subiu para </a:t>
              </a:r>
              <a:r>
                <a:rPr lang="pt-BR" sz="1000" b="1" dirty="0"/>
                <a:t>17.501</a:t>
              </a:r>
              <a:r>
                <a:rPr lang="pt-BR" sz="1000" dirty="0"/>
                <a:t>, mantendo a taxa de positividade em torno de </a:t>
              </a:r>
              <a:r>
                <a:rPr lang="pt-BR" sz="1000" b="1" dirty="0"/>
                <a:t>55,2%</a:t>
              </a:r>
              <a:r>
                <a:rPr lang="pt-BR" sz="1000" dirty="0"/>
                <a:t>. </a:t>
              </a:r>
            </a:p>
          </p:txBody>
        </p:sp>
      </p:grpSp>
      <p:graphicFrame>
        <p:nvGraphicFramePr>
          <p:cNvPr id="1049" name="Chart 1048">
            <a:extLst>
              <a:ext uri="{FF2B5EF4-FFF2-40B4-BE49-F238E27FC236}">
                <a16:creationId xmlns:a16="http://schemas.microsoft.com/office/drawing/2014/main" id="{CBA580C5-4208-DB72-3EDC-F2733D2C5C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237855"/>
              </p:ext>
            </p:extLst>
          </p:nvPr>
        </p:nvGraphicFramePr>
        <p:xfrm>
          <a:off x="7934236" y="3095039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50" name="Chart 1049">
            <a:extLst>
              <a:ext uri="{FF2B5EF4-FFF2-40B4-BE49-F238E27FC236}">
                <a16:creationId xmlns:a16="http://schemas.microsoft.com/office/drawing/2014/main" id="{2C7B343B-71A1-EB37-B012-EC19FA6A99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904910"/>
              </p:ext>
            </p:extLst>
          </p:nvPr>
        </p:nvGraphicFramePr>
        <p:xfrm>
          <a:off x="7934236" y="4628486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51" name="Chart 1050">
            <a:extLst>
              <a:ext uri="{FF2B5EF4-FFF2-40B4-BE49-F238E27FC236}">
                <a16:creationId xmlns:a16="http://schemas.microsoft.com/office/drawing/2014/main" id="{9CD04D0E-3518-490C-871E-C2A4AB3D1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0559256"/>
              </p:ext>
            </p:extLst>
          </p:nvPr>
        </p:nvGraphicFramePr>
        <p:xfrm>
          <a:off x="814198" y="4311602"/>
          <a:ext cx="3470400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3512FAEA-1DA3-1C11-386D-1A5C2AFA5F6E}"/>
              </a:ext>
            </a:extLst>
          </p:cNvPr>
          <p:cNvGrpSpPr/>
          <p:nvPr/>
        </p:nvGrpSpPr>
        <p:grpSpPr>
          <a:xfrm>
            <a:off x="8124547" y="6233137"/>
            <a:ext cx="1460924" cy="249740"/>
            <a:chOff x="7949912" y="6253363"/>
            <a:chExt cx="1460924" cy="249740"/>
          </a:xfrm>
        </p:grpSpPr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70B2A0E2-FAE8-4188-D49D-257EE9F9773C}"/>
                </a:ext>
              </a:extLst>
            </p:cNvPr>
            <p:cNvGrpSpPr/>
            <p:nvPr/>
          </p:nvGrpSpPr>
          <p:grpSpPr>
            <a:xfrm>
              <a:off x="8649552" y="6256882"/>
              <a:ext cx="761284" cy="246221"/>
              <a:chOff x="7971568" y="6219103"/>
              <a:chExt cx="761284" cy="246221"/>
            </a:xfrm>
          </p:grpSpPr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FD555A72-E30A-13C4-153D-ACBD041888B3}"/>
                  </a:ext>
                </a:extLst>
              </p:cNvPr>
              <p:cNvSpPr/>
              <p:nvPr/>
            </p:nvSpPr>
            <p:spPr>
              <a:xfrm>
                <a:off x="8003587" y="6307993"/>
                <a:ext cx="72000" cy="72000"/>
              </a:xfrm>
              <a:prstGeom prst="ellipse">
                <a:avLst/>
              </a:prstGeom>
              <a:solidFill>
                <a:srgbClr val="F21667"/>
              </a:solidFill>
              <a:ln>
                <a:solidFill>
                  <a:srgbClr val="F2166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88FE0016-8233-B4F1-3585-8B6EFB3F3E55}"/>
                  </a:ext>
                </a:extLst>
              </p:cNvPr>
              <p:cNvSpPr txBox="1"/>
              <p:nvPr/>
            </p:nvSpPr>
            <p:spPr>
              <a:xfrm>
                <a:off x="7971568" y="6219103"/>
                <a:ext cx="7612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Positivo</a:t>
                </a:r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FF4011C8-69DE-2CFC-221F-23F4791219B6}"/>
                </a:ext>
              </a:extLst>
            </p:cNvPr>
            <p:cNvGrpSpPr/>
            <p:nvPr/>
          </p:nvGrpSpPr>
          <p:grpSpPr>
            <a:xfrm>
              <a:off x="7949912" y="6253363"/>
              <a:ext cx="767659" cy="246221"/>
              <a:chOff x="8003587" y="6219103"/>
              <a:chExt cx="767659" cy="246221"/>
            </a:xfrm>
          </p:grpSpPr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473B65C0-558E-9291-9543-A45728DAB168}"/>
                  </a:ext>
                </a:extLst>
              </p:cNvPr>
              <p:cNvSpPr/>
              <p:nvPr/>
            </p:nvSpPr>
            <p:spPr>
              <a:xfrm>
                <a:off x="8003587" y="6307993"/>
                <a:ext cx="72000" cy="72000"/>
              </a:xfrm>
              <a:prstGeom prst="ellipse">
                <a:avLst/>
              </a:prstGeom>
              <a:solidFill>
                <a:srgbClr val="BAD0D9"/>
              </a:solidFill>
              <a:ln>
                <a:solidFill>
                  <a:srgbClr val="BAD0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E8B29062-D0F1-1047-42F6-E78922524538}"/>
                  </a:ext>
                </a:extLst>
              </p:cNvPr>
              <p:cNvSpPr txBox="1"/>
              <p:nvPr/>
            </p:nvSpPr>
            <p:spPr>
              <a:xfrm>
                <a:off x="8009962" y="6219103"/>
                <a:ext cx="7612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Negativo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CCEE05-CDA2-A90D-9366-646C55A6D78E}"/>
              </a:ext>
            </a:extLst>
          </p:cNvPr>
          <p:cNvSpPr txBox="1"/>
          <p:nvPr/>
        </p:nvSpPr>
        <p:spPr>
          <a:xfrm>
            <a:off x="8052254" y="1493833"/>
            <a:ext cx="28594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i="1" dirty="0">
                <a:solidFill>
                  <a:schemeClr val="tx1"/>
                </a:solidFill>
              </a:rPr>
              <a:t>positivos / exame feito</a:t>
            </a:r>
            <a:endParaRPr lang="pt-BR" sz="1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0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BC2D-D8AA-0F05-649D-348B931D4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2D316-8294-9415-6947-0340753B746C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GEOGRÁFICA</a:t>
            </a:r>
          </a:p>
        </p:txBody>
      </p:sp>
      <p:pic>
        <p:nvPicPr>
          <p:cNvPr id="5122" name="Picture 2" descr="Location - Free signs icons">
            <a:extLst>
              <a:ext uri="{FF2B5EF4-FFF2-40B4-BE49-F238E27FC236}">
                <a16:creationId xmlns:a16="http://schemas.microsoft.com/office/drawing/2014/main" id="{68C0E9D2-C163-8EFF-0B6C-5E228B08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314" y="260745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E43DF8-5E2F-FE3B-0085-E85136417C1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C92D8C-D4CF-BF58-2CCB-E51C3D2D649A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23668-5116-E496-A533-5EF0612A5A9F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30B34A-94C0-88DB-DF3D-1B7BAA4BFBE2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F7C19-9F5A-9B35-4532-E028B0B8127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863BE-BDD0-8FF1-2C33-8F372970D53D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22DB6-1297-B96F-A54A-A74A0208E4F0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6C79CB-70A2-7062-A05F-65E2FB51ACA8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932C9-58AF-7427-9D21-5EBDB4AA383F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AB2128-3E61-C98E-E3CE-4CAE3C5E9555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85A58DBC-E1C5-ED70-A431-F47D10785635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95A87F-72E3-771F-5ADA-EBDF21F853DF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1532EB-4419-EB46-2A79-91E4A42BFFD6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732E23-56C5-F2E5-FA48-174D2FE3B797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79C459-31D7-4E56-D89D-1A3F0A31EEF2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240FC1-C99C-F437-1F76-28533E20FDA8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942BD2-FCF4-9D0E-CBAF-E36CFA82AFDB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75090C-967D-1D85-6103-4048FF34485A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A9D003-7E06-18D2-0EAE-7920127C1BEA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E50C21-2D47-C173-7073-FE4F3B0A35DE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C82662-F8B0-816A-74B6-56CB1A570767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D701028-D866-7141-18D8-5D8D01A18665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16F1E65A-C0C1-DE66-DF66-E505A99D25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8363044"/>
                  </p:ext>
                </p:extLst>
              </p:nvPr>
            </p:nvGraphicFramePr>
            <p:xfrm>
              <a:off x="-675248" y="1428751"/>
              <a:ext cx="6927694" cy="459345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16F1E65A-C0C1-DE66-DF66-E505A99D25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75248" y="1428751"/>
                <a:ext cx="6927694" cy="459345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B18B26C-D038-B302-4C00-AB696C496E6F}"/>
              </a:ext>
            </a:extLst>
          </p:cNvPr>
          <p:cNvSpPr/>
          <p:nvPr/>
        </p:nvSpPr>
        <p:spPr>
          <a:xfrm>
            <a:off x="3818631" y="5638800"/>
            <a:ext cx="2439293" cy="766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C28BC-AB0A-EB4C-30A8-8EE5AE17640B}"/>
              </a:ext>
            </a:extLst>
          </p:cNvPr>
          <p:cNvSpPr txBox="1"/>
          <p:nvPr/>
        </p:nvSpPr>
        <p:spPr>
          <a:xfrm>
            <a:off x="-28206" y="3919715"/>
            <a:ext cx="2060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Fez exame? (%)</a:t>
            </a:r>
          </a:p>
        </p:txBody>
      </p:sp>
      <p:sp>
        <p:nvSpPr>
          <p:cNvPr id="7" name="Callout: Bent Line with No Border 6">
            <a:extLst>
              <a:ext uri="{FF2B5EF4-FFF2-40B4-BE49-F238E27FC236}">
                <a16:creationId xmlns:a16="http://schemas.microsoft.com/office/drawing/2014/main" id="{DAFA2F1C-79F6-A00A-105C-497AD3CB0BAE}"/>
              </a:ext>
            </a:extLst>
          </p:cNvPr>
          <p:cNvSpPr/>
          <p:nvPr/>
        </p:nvSpPr>
        <p:spPr>
          <a:xfrm>
            <a:off x="3753957" y="1172754"/>
            <a:ext cx="833284" cy="1064722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7720"/>
              <a:gd name="adj6" fmla="val -4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Top 5</a:t>
            </a:r>
          </a:p>
          <a:p>
            <a:pPr algn="ctr"/>
            <a:r>
              <a:rPr lang="pt-BR" sz="1050" b="1" dirty="0">
                <a:solidFill>
                  <a:srgbClr val="F21667"/>
                </a:solidFill>
              </a:rPr>
              <a:t>DF: 19,2%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PI: 14,5%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AP: 12,7%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RR: 11,7%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GO: 11,5%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3ABA7-4CFF-5184-0766-E4963E63D777}"/>
              </a:ext>
            </a:extLst>
          </p:cNvPr>
          <p:cNvSpPr txBox="1"/>
          <p:nvPr/>
        </p:nvSpPr>
        <p:spPr>
          <a:xfrm>
            <a:off x="4584699" y="1221813"/>
            <a:ext cx="2221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Esses estados tiveram uma média de </a:t>
            </a:r>
            <a:r>
              <a:rPr lang="pt-BR" sz="1000" b="1" dirty="0">
                <a:solidFill>
                  <a:srgbClr val="F21667"/>
                </a:solidFill>
              </a:rPr>
              <a:t>+3,61%</a:t>
            </a:r>
            <a:r>
              <a:rPr lang="pt-BR" sz="1000" dirty="0"/>
              <a:t> de </a:t>
            </a:r>
            <a:r>
              <a:rPr lang="pt-BR" sz="1000" dirty="0">
                <a:solidFill>
                  <a:srgbClr val="F21667"/>
                </a:solidFill>
              </a:rPr>
              <a:t>testes positivos </a:t>
            </a:r>
            <a:r>
              <a:rPr lang="pt-BR" sz="1000" dirty="0"/>
              <a:t>em relação a média dos outros estados, </a:t>
            </a:r>
            <a:r>
              <a:rPr lang="pt-BR" sz="1000" b="1" dirty="0">
                <a:solidFill>
                  <a:srgbClr val="F21667"/>
                </a:solidFill>
              </a:rPr>
              <a:t>-0,71%</a:t>
            </a:r>
            <a:r>
              <a:rPr lang="pt-BR" sz="1000" dirty="0"/>
              <a:t> da </a:t>
            </a:r>
            <a:r>
              <a:rPr lang="pt-BR" sz="1000" dirty="0">
                <a:solidFill>
                  <a:srgbClr val="F21667"/>
                </a:solidFill>
              </a:rPr>
              <a:t>população trabalhando </a:t>
            </a:r>
            <a:r>
              <a:rPr lang="pt-BR" sz="1000" dirty="0"/>
              <a:t>e </a:t>
            </a:r>
            <a:r>
              <a:rPr lang="pt-BR" sz="1000" b="1" dirty="0">
                <a:solidFill>
                  <a:srgbClr val="F21667"/>
                </a:solidFill>
              </a:rPr>
              <a:t>+2,40%</a:t>
            </a:r>
            <a:r>
              <a:rPr lang="pt-BR" sz="1000" dirty="0"/>
              <a:t> de </a:t>
            </a:r>
            <a:r>
              <a:rPr lang="pt-BR" sz="1000" dirty="0">
                <a:solidFill>
                  <a:srgbClr val="F21667"/>
                </a:solidFill>
              </a:rPr>
              <a:t>auxílio emergencial </a:t>
            </a:r>
            <a:r>
              <a:rPr lang="pt-BR" sz="1000" dirty="0"/>
              <a:t>por população entrevistada.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6211E-07EB-39C6-10F1-47F26C94EB9C}"/>
              </a:ext>
            </a:extLst>
          </p:cNvPr>
          <p:cNvSpPr txBox="1"/>
          <p:nvPr/>
        </p:nvSpPr>
        <p:spPr>
          <a:xfrm>
            <a:off x="5137150" y="3434521"/>
            <a:ext cx="5969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TOP ESTADOS</a:t>
            </a:r>
          </a:p>
        </p:txBody>
      </p:sp>
      <p:pic>
        <p:nvPicPr>
          <p:cNvPr id="1028" name="Picture 4" descr="Seringa - ícones de ferramentas e utensílios grátis">
            <a:extLst>
              <a:ext uri="{FF2B5EF4-FFF2-40B4-BE49-F238E27FC236}">
                <a16:creationId xmlns:a16="http://schemas.microsoft.com/office/drawing/2014/main" id="{AEE2E664-E783-706D-3453-34980105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23" y="38939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 de formatura - ícones de educação grátis">
            <a:extLst>
              <a:ext uri="{FF2B5EF4-FFF2-40B4-BE49-F238E27FC236}">
                <a16:creationId xmlns:a16="http://schemas.microsoft.com/office/drawing/2014/main" id="{337FBA6D-DA82-02E2-EDB2-71FC9052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23" y="508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nefícios - ícones de o negócio grátis">
            <a:extLst>
              <a:ext uri="{FF2B5EF4-FFF2-40B4-BE49-F238E27FC236}">
                <a16:creationId xmlns:a16="http://schemas.microsoft.com/office/drawing/2014/main" id="{2C40AA7A-B2CC-58BD-5707-78209E01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96" y="508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mem trabalhador - ícones de pessoas grátis">
            <a:extLst>
              <a:ext uri="{FF2B5EF4-FFF2-40B4-BE49-F238E27FC236}">
                <a16:creationId xmlns:a16="http://schemas.microsoft.com/office/drawing/2014/main" id="{20FE1EDB-D13E-596A-6B08-01CF9FAD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96" y="38939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A35F9-18A4-244C-2A25-06218D068D52}"/>
              </a:ext>
            </a:extLst>
          </p:cNvPr>
          <p:cNvGrpSpPr/>
          <p:nvPr/>
        </p:nvGrpSpPr>
        <p:grpSpPr>
          <a:xfrm>
            <a:off x="5574947" y="3817312"/>
            <a:ext cx="2221378" cy="1323211"/>
            <a:chOff x="9520439" y="1418876"/>
            <a:chExt cx="2221378" cy="1323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156008-B828-D838-0E89-A63B043B6B6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Testes positivos </a:t>
              </a:r>
              <a:r>
                <a:rPr lang="pt-BR" sz="900" b="1" dirty="0"/>
                <a:t>(</a:t>
              </a:r>
              <a:r>
                <a:rPr lang="pt-BR" sz="900" b="1" dirty="0" err="1"/>
                <a:t>avg</a:t>
              </a:r>
              <a:r>
                <a:rPr lang="pt-BR" sz="900" b="1" dirty="0"/>
                <a:t>: 56%)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5DEAE-CCB6-A667-EE3E-7092BDDA5A2B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Roraima </a:t>
              </a:r>
              <a:r>
                <a:rPr lang="pt-BR" sz="1000" b="1" dirty="0">
                  <a:solidFill>
                    <a:srgbClr val="F21667"/>
                  </a:solidFill>
                </a:rPr>
                <a:t>85% </a:t>
              </a:r>
              <a:r>
                <a:rPr lang="pt-BR" sz="1000" dirty="0"/>
                <a:t>das pessoas que fizeram o teste foram diagnosticadas com COVID-19. Estado com </a:t>
              </a:r>
              <a:r>
                <a:rPr lang="pt-BR" sz="1000" b="1" dirty="0"/>
                <a:t>-6,52% </a:t>
              </a:r>
              <a:r>
                <a:rPr lang="pt-BR" sz="1000" dirty="0"/>
                <a:t>trabalhando, </a:t>
              </a:r>
              <a:r>
                <a:rPr lang="pt-BR" sz="1000" b="1" dirty="0"/>
                <a:t>+7,24%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+5,31%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92A9CF-D447-FB9F-D9EC-6842BF6D5C1A}"/>
              </a:ext>
            </a:extLst>
          </p:cNvPr>
          <p:cNvGrpSpPr/>
          <p:nvPr/>
        </p:nvGrpSpPr>
        <p:grpSpPr>
          <a:xfrm>
            <a:off x="8674629" y="3817312"/>
            <a:ext cx="2221378" cy="1323211"/>
            <a:chOff x="9520439" y="1418876"/>
            <a:chExt cx="2221378" cy="13232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E4D358-3691-7AB4-153A-D2F340B98F3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Trabalhando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35%)</a:t>
              </a:r>
              <a:endParaRPr lang="pt-BR" sz="1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F5BAF-6CCD-AC2F-A342-13EC4777ECFF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Santa Catarina </a:t>
              </a:r>
              <a:r>
                <a:rPr lang="pt-BR" sz="1000" b="1" dirty="0">
                  <a:solidFill>
                    <a:srgbClr val="F21667"/>
                  </a:solidFill>
                </a:rPr>
                <a:t>43% </a:t>
              </a:r>
              <a:r>
                <a:rPr lang="pt-BR" sz="1000" dirty="0"/>
                <a:t>exerceram alguma atividade em uma semana. Estado com </a:t>
              </a:r>
              <a:r>
                <a:rPr lang="pt-BR" sz="1000" b="1" dirty="0"/>
                <a:t>+2,32%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-23,69%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+3,30%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981693-141C-E9FC-E620-3C0EAD8A8827}"/>
              </a:ext>
            </a:extLst>
          </p:cNvPr>
          <p:cNvGrpSpPr/>
          <p:nvPr/>
        </p:nvGrpSpPr>
        <p:grpSpPr>
          <a:xfrm>
            <a:off x="5574947" y="5077098"/>
            <a:ext cx="2221378" cy="1323211"/>
            <a:chOff x="9520439" y="1418876"/>
            <a:chExt cx="2221378" cy="13232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8AF642-3591-2378-C82A-2564C5F62F8F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Médio completo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39%)</a:t>
              </a:r>
              <a:endParaRPr lang="pt-BR" sz="12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FBDD3-6D55-9B47-5527-053EE1606E36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Distrito federal </a:t>
              </a:r>
              <a:r>
                <a:rPr lang="pt-BR" sz="1000" b="1" dirty="0">
                  <a:solidFill>
                    <a:srgbClr val="F21667"/>
                  </a:solidFill>
                </a:rPr>
                <a:t>55% </a:t>
              </a:r>
              <a:r>
                <a:rPr lang="pt-BR" sz="1000" dirty="0"/>
                <a:t>das pessoas possuem ensino médio completo ou mais. Estado com </a:t>
              </a:r>
              <a:r>
                <a:rPr lang="pt-BR" sz="1000" b="1" dirty="0"/>
                <a:t>+1,96%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+2,36% </a:t>
              </a:r>
              <a:r>
                <a:rPr lang="pt-BR" sz="1000" dirty="0"/>
                <a:t>das</a:t>
              </a:r>
              <a:r>
                <a:rPr lang="pt-BR" sz="1000" b="1" dirty="0"/>
                <a:t>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-15,10% </a:t>
              </a:r>
              <a:r>
                <a:rPr lang="pt-BR" sz="1000" dirty="0"/>
                <a:t>recebendo auxílio emergencial.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B87B78-88F4-D380-D5FB-ABBF434495B6}"/>
              </a:ext>
            </a:extLst>
          </p:cNvPr>
          <p:cNvGrpSpPr/>
          <p:nvPr/>
        </p:nvGrpSpPr>
        <p:grpSpPr>
          <a:xfrm>
            <a:off x="8674629" y="5077098"/>
            <a:ext cx="2221378" cy="1169322"/>
            <a:chOff x="9520439" y="1418876"/>
            <a:chExt cx="2221378" cy="11693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FA165B-4B21-6C82-DCB1-D75BD304690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Recebe auxílio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52%)</a:t>
              </a:r>
              <a:endParaRPr lang="pt-BR" sz="12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D7567-4551-83BA-4C70-0392D9D1031E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Alagoas </a:t>
              </a:r>
              <a:r>
                <a:rPr lang="pt-BR" sz="1000" b="1" dirty="0">
                  <a:solidFill>
                    <a:srgbClr val="F21667"/>
                  </a:solidFill>
                </a:rPr>
                <a:t>71% </a:t>
              </a:r>
              <a:r>
                <a:rPr lang="pt-BR" sz="1000" dirty="0"/>
                <a:t>das pessoas recebem auxílio emergencial. Estado com </a:t>
              </a:r>
              <a:r>
                <a:rPr lang="pt-BR" sz="1000" b="1" dirty="0"/>
                <a:t>+13,36%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-10,48%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-10,52% </a:t>
              </a:r>
              <a:r>
                <a:rPr lang="pt-BR" sz="1000" dirty="0"/>
                <a:t>com ensino médio completo.</a:t>
              </a:r>
            </a:p>
          </p:txBody>
        </p:sp>
      </p:grpSp>
      <p:sp>
        <p:nvSpPr>
          <p:cNvPr id="52" name="Callout: Bent Line with No Border 51">
            <a:extLst>
              <a:ext uri="{FF2B5EF4-FFF2-40B4-BE49-F238E27FC236}">
                <a16:creationId xmlns:a16="http://schemas.microsoft.com/office/drawing/2014/main" id="{97A2FCE3-1C3F-DF18-6C2E-5C030446D9A0}"/>
              </a:ext>
            </a:extLst>
          </p:cNvPr>
          <p:cNvSpPr/>
          <p:nvPr/>
        </p:nvSpPr>
        <p:spPr>
          <a:xfrm>
            <a:off x="11249025" y="4468537"/>
            <a:ext cx="942975" cy="1064722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524"/>
              <a:gd name="adj6" fmla="val -16296"/>
            </a:avLst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i="1" dirty="0">
                <a:solidFill>
                  <a:schemeClr val="tx1"/>
                </a:solidFill>
              </a:rPr>
              <a:t>O </a:t>
            </a:r>
            <a:r>
              <a:rPr lang="pt-BR" sz="900" i="1" dirty="0" err="1">
                <a:solidFill>
                  <a:schemeClr val="tx1"/>
                </a:solidFill>
              </a:rPr>
              <a:t>avg</a:t>
            </a:r>
            <a:r>
              <a:rPr lang="pt-BR" sz="900" i="1" dirty="0">
                <a:solidFill>
                  <a:schemeClr val="tx1"/>
                </a:solidFill>
              </a:rPr>
              <a:t> leva em consideração a média de todos os estados na categoria.</a:t>
            </a:r>
            <a:endParaRPr lang="pt-BR" sz="400" i="1" dirty="0">
              <a:solidFill>
                <a:schemeClr val="tx1"/>
              </a:solidFill>
            </a:endParaRP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F3BC643A-FC35-C0D6-182E-49AB51D108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762253"/>
              </p:ext>
            </p:extLst>
          </p:nvPr>
        </p:nvGraphicFramePr>
        <p:xfrm>
          <a:off x="6962567" y="1215828"/>
          <a:ext cx="4143584" cy="2064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191953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9D03-E5D8-DA60-D607-49DB8C5F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F3724-B370-F145-0442-6DAF1B3BFA6E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POPULAÇÃO</a:t>
            </a:r>
          </a:p>
        </p:txBody>
      </p:sp>
      <p:pic>
        <p:nvPicPr>
          <p:cNvPr id="4100" name="Picture 4" descr="People - Free people icons">
            <a:extLst>
              <a:ext uri="{FF2B5EF4-FFF2-40B4-BE49-F238E27FC236}">
                <a16:creationId xmlns:a16="http://schemas.microsoft.com/office/drawing/2014/main" id="{1D47BE44-D8B1-0DAA-16E9-5DFBC3B8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61857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54AEE7-68B7-C0F0-D89F-42DCD77FB038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8AE77F-8AA6-3F31-C8C7-6FFE61EB7368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BC4D12-9815-E8D6-7ACA-EA44BAC85BB4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227C34-25E2-F420-0289-2094580C554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A4A8D-93A8-ADB1-9323-B10D54AC0B6A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5EE10-66DA-1928-42B1-0C762AE90FA6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População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5DDED-52B1-DED6-787E-18D82F7E1DA8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1D310D-0A3F-8917-A3D8-0B8131553C2F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B23698-D52A-141C-17A8-AE81C61EDCB1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5DE946-7590-A82A-EC25-0F56396155AD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FF93D9-25F8-2D54-69AC-6B31A5CF3149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C65568-722F-FD99-9D5C-1692AFF5440B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1F8CF22-7E20-D902-BFE3-C46798498361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681306-3FFF-B5EA-6DDF-4C9B1C0D6D8F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58D37-0862-B2B8-6A78-690A262BB177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F29A12-E7F2-4EB6-C353-2393ECD66ECF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4B8656-9A77-37E1-C04B-10412AB808A2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B130B2-051B-48BA-595A-33E437D94C05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34C6064-1131-8700-DD14-3CE4589D56AF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84DD78-2ED3-3108-E676-00E31EBCCA43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C72369D-F0CE-8B0E-7265-DA14E413C47F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08C7AD-A762-B754-D80C-05720EA24351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AEB493-C5AD-602E-5C72-7B796C439970}"/>
              </a:ext>
            </a:extLst>
          </p:cNvPr>
          <p:cNvGrpSpPr/>
          <p:nvPr/>
        </p:nvGrpSpPr>
        <p:grpSpPr>
          <a:xfrm>
            <a:off x="473551" y="4539475"/>
            <a:ext cx="2395866" cy="1841780"/>
            <a:chOff x="8726580" y="4182665"/>
            <a:chExt cx="3017378" cy="1981199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F132895B-4C6D-DA85-DEF9-B19BBD2FA23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76460488"/>
                </p:ext>
              </p:extLst>
            </p:nvPr>
          </p:nvGraphicFramePr>
          <p:xfrm>
            <a:off x="8726580" y="4182665"/>
            <a:ext cx="3017378" cy="1981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2050" name="Picture 2" descr="Homem - ícones de pessoas grátis">
              <a:extLst>
                <a:ext uri="{FF2B5EF4-FFF2-40B4-BE49-F238E27FC236}">
                  <a16:creationId xmlns:a16="http://schemas.microsoft.com/office/drawing/2014/main" id="{BA90A606-DBDB-B583-6EA2-2327BEA8C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1911" y="499326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white person silhouette on a black background&#10;&#10;AI-generated content may be incorrect.">
              <a:extLst>
                <a:ext uri="{FF2B5EF4-FFF2-40B4-BE49-F238E27FC236}">
                  <a16:creationId xmlns:a16="http://schemas.microsoft.com/office/drawing/2014/main" id="{803071D5-DAC1-18A6-F091-C8D66CC38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27" y="4993264"/>
              <a:ext cx="360611" cy="360611"/>
            </a:xfrm>
            <a:prstGeom prst="rect">
              <a:avLst/>
            </a:prstGeom>
          </p:spPr>
        </p:pic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30895B8-A257-6C8F-01B7-497203F51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722770"/>
              </p:ext>
            </p:extLst>
          </p:nvPr>
        </p:nvGraphicFramePr>
        <p:xfrm>
          <a:off x="202196" y="1896760"/>
          <a:ext cx="79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FF5C98E-26D6-7F25-4701-40D2106E10A0}"/>
              </a:ext>
            </a:extLst>
          </p:cNvPr>
          <p:cNvSpPr txBox="1"/>
          <p:nvPr/>
        </p:nvSpPr>
        <p:spPr>
          <a:xfrm>
            <a:off x="219000" y="1570099"/>
            <a:ext cx="790319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FAIXA ETÁRIA (000)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29705-5AF0-B84C-C1B3-8BF12A741858}"/>
              </a:ext>
            </a:extLst>
          </p:cNvPr>
          <p:cNvSpPr txBox="1"/>
          <p:nvPr/>
        </p:nvSpPr>
        <p:spPr>
          <a:xfrm>
            <a:off x="202195" y="2573914"/>
            <a:ext cx="790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FEZ EXAME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CD18C88-2B2C-E35D-4D6C-D771345E3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386613"/>
              </p:ext>
            </p:extLst>
          </p:nvPr>
        </p:nvGraphicFramePr>
        <p:xfrm>
          <a:off x="553793" y="2820637"/>
          <a:ext cx="720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D0DC69F-E910-A733-8D8C-4E4975366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225321"/>
              </p:ext>
            </p:extLst>
          </p:nvPr>
        </p:nvGraphicFramePr>
        <p:xfrm>
          <a:off x="733793" y="3680056"/>
          <a:ext cx="684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31B7F99-AD78-62F4-C574-316047A8D38E}"/>
              </a:ext>
            </a:extLst>
          </p:cNvPr>
          <p:cNvSpPr txBox="1"/>
          <p:nvPr/>
        </p:nvSpPr>
        <p:spPr>
          <a:xfrm>
            <a:off x="202195" y="3442665"/>
            <a:ext cx="790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POSITIVO</a:t>
            </a:r>
          </a:p>
        </p:txBody>
      </p:sp>
      <p:pic>
        <p:nvPicPr>
          <p:cNvPr id="20" name="Picture 4" descr="Seringa - ícones de ferramentas e utensílios grátis">
            <a:extLst>
              <a:ext uri="{FF2B5EF4-FFF2-40B4-BE49-F238E27FC236}">
                <a16:creationId xmlns:a16="http://schemas.microsoft.com/office/drawing/2014/main" id="{DAFC9ADA-294F-58FF-678C-6F449CD7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15870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Benefícios - ícones de o negócio grátis">
            <a:extLst>
              <a:ext uri="{FF2B5EF4-FFF2-40B4-BE49-F238E27FC236}">
                <a16:creationId xmlns:a16="http://schemas.microsoft.com/office/drawing/2014/main" id="{C7C409CE-1CDC-15A3-686A-379316633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404009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omem trabalhador - ícones de pessoas grátis">
            <a:extLst>
              <a:ext uri="{FF2B5EF4-FFF2-40B4-BE49-F238E27FC236}">
                <a16:creationId xmlns:a16="http://schemas.microsoft.com/office/drawing/2014/main" id="{28297BF8-8FA3-BDFC-5500-5F7EB7CB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281354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942BF06-D2BA-E1BF-91D0-8EC42E177C8B}"/>
              </a:ext>
            </a:extLst>
          </p:cNvPr>
          <p:cNvGrpSpPr/>
          <p:nvPr/>
        </p:nvGrpSpPr>
        <p:grpSpPr>
          <a:xfrm>
            <a:off x="9030194" y="1505001"/>
            <a:ext cx="2221378" cy="1323211"/>
            <a:chOff x="9520439" y="1418876"/>
            <a:chExt cx="2221378" cy="1323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C5B16D-56B0-E7E7-17F7-6BEAFBEFC34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Testes positivos </a:t>
              </a:r>
              <a:r>
                <a:rPr lang="pt-BR" sz="900" b="1" dirty="0"/>
                <a:t>(</a:t>
              </a:r>
              <a:r>
                <a:rPr lang="pt-BR" sz="900" b="1" dirty="0" err="1"/>
                <a:t>avg</a:t>
              </a:r>
              <a:r>
                <a:rPr lang="pt-BR" sz="900" b="1" dirty="0"/>
                <a:t>: 56%)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D45586-DFA0-CA9F-F16C-52248CA0851C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10-19 </a:t>
              </a:r>
              <a:r>
                <a:rPr lang="pt-BR" sz="1000" b="1" dirty="0">
                  <a:solidFill>
                    <a:srgbClr val="F21667"/>
                  </a:solidFill>
                </a:rPr>
                <a:t>57,7% </a:t>
              </a:r>
              <a:r>
                <a:rPr lang="pt-BR" sz="1000" dirty="0"/>
                <a:t>das pessoas que fizeram o teste foram diagnosticadas com COVID-19. Faixa etária com </a:t>
              </a:r>
              <a:r>
                <a:rPr lang="pt-BR" sz="1000" b="1" dirty="0"/>
                <a:t>+10,70% </a:t>
              </a:r>
              <a:r>
                <a:rPr lang="pt-BR" sz="1000" dirty="0"/>
                <a:t>trabalhando, </a:t>
              </a:r>
              <a:r>
                <a:rPr lang="pt-BR" sz="1000" b="1" dirty="0"/>
                <a:t>+9,36%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-26,46%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F1E708-E64E-8FBF-C421-03CD4ADF9427}"/>
              </a:ext>
            </a:extLst>
          </p:cNvPr>
          <p:cNvGrpSpPr/>
          <p:nvPr/>
        </p:nvGrpSpPr>
        <p:grpSpPr>
          <a:xfrm>
            <a:off x="9032440" y="2767394"/>
            <a:ext cx="2221378" cy="1169322"/>
            <a:chOff x="9520439" y="1418876"/>
            <a:chExt cx="2221378" cy="116932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CA5AC3-B362-0547-C266-81E7B8A128D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Trabalhando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35%)</a:t>
              </a:r>
              <a:endParaRPr lang="pt-BR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0DA8C5-6B50-49DE-9382-FB3D4FE393D4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20-29 </a:t>
              </a:r>
              <a:r>
                <a:rPr lang="pt-BR" sz="1000" b="1" dirty="0">
                  <a:solidFill>
                    <a:srgbClr val="F21667"/>
                  </a:solidFill>
                </a:rPr>
                <a:t>66% </a:t>
              </a:r>
              <a:r>
                <a:rPr lang="pt-BR" sz="1000" dirty="0"/>
                <a:t>exerceram alguma atividade em uma semana. Faixa etária com </a:t>
              </a:r>
              <a:r>
                <a:rPr lang="pt-BR" sz="1000" b="1" dirty="0"/>
                <a:t>-1,11%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+8,67%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+33,78%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4099" name="Group 4098">
            <a:extLst>
              <a:ext uri="{FF2B5EF4-FFF2-40B4-BE49-F238E27FC236}">
                <a16:creationId xmlns:a16="http://schemas.microsoft.com/office/drawing/2014/main" id="{FDA9B3BD-C78A-7E70-09FD-CEB7E6EAFD4B}"/>
              </a:ext>
            </a:extLst>
          </p:cNvPr>
          <p:cNvGrpSpPr/>
          <p:nvPr/>
        </p:nvGrpSpPr>
        <p:grpSpPr>
          <a:xfrm>
            <a:off x="9030194" y="4064897"/>
            <a:ext cx="2221378" cy="1169322"/>
            <a:chOff x="9520439" y="1418876"/>
            <a:chExt cx="2221378" cy="1169322"/>
          </a:xfrm>
        </p:grpSpPr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BA874873-6BAA-ED54-0A30-78C9AA90F952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Recebe auxílio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52%)</a:t>
              </a:r>
              <a:endParaRPr lang="pt-BR" sz="1200" b="1" dirty="0"/>
            </a:p>
          </p:txBody>
        </p:sp>
        <p:sp>
          <p:nvSpPr>
            <p:cNvPr id="4102" name="TextBox 4101">
              <a:extLst>
                <a:ext uri="{FF2B5EF4-FFF2-40B4-BE49-F238E27FC236}">
                  <a16:creationId xmlns:a16="http://schemas.microsoft.com/office/drawing/2014/main" id="{7D9FE3FF-7987-43BC-D161-1796EF6D2617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0-9 </a:t>
              </a:r>
              <a:r>
                <a:rPr lang="pt-BR" sz="1000" b="1" dirty="0">
                  <a:solidFill>
                    <a:srgbClr val="F21667"/>
                  </a:solidFill>
                </a:rPr>
                <a:t>63% </a:t>
              </a:r>
              <a:r>
                <a:rPr lang="pt-BR" sz="1000" dirty="0"/>
                <a:t>das pessoas recebem auxílio emergencial. Faixa etária com </a:t>
              </a:r>
              <a:r>
                <a:rPr lang="pt-BR" sz="1000" b="1" dirty="0"/>
                <a:t>+3,17%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-24,89%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0,0%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8734405D-150E-ABA5-8EF9-F022D6C24DBC}"/>
              </a:ext>
            </a:extLst>
          </p:cNvPr>
          <p:cNvGrpSpPr/>
          <p:nvPr/>
        </p:nvGrpSpPr>
        <p:grpSpPr>
          <a:xfrm>
            <a:off x="2782038" y="4695765"/>
            <a:ext cx="2221378" cy="707658"/>
            <a:chOff x="9520439" y="1418876"/>
            <a:chExt cx="2221378" cy="707658"/>
          </a:xfrm>
        </p:grpSpPr>
        <p:sp>
          <p:nvSpPr>
            <p:cNvPr id="4104" name="TextBox 4103">
              <a:extLst>
                <a:ext uri="{FF2B5EF4-FFF2-40B4-BE49-F238E27FC236}">
                  <a16:creationId xmlns:a16="http://schemas.microsoft.com/office/drawing/2014/main" id="{695E4A7A-308A-9EBE-E589-1AA50F84EA5E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Mulheres</a:t>
              </a: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E64A25E2-EA7A-B7DB-8ABF-988652389DBD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52,01% das pessoas entrevistadas</a:t>
              </a:r>
            </a:p>
          </p:txBody>
        </p:sp>
      </p:grpSp>
      <p:pic>
        <p:nvPicPr>
          <p:cNvPr id="2054" name="Picture 6" descr="Teste médico - ícones de médico grátis">
            <a:extLst>
              <a:ext uri="{FF2B5EF4-FFF2-40B4-BE49-F238E27FC236}">
                <a16:creationId xmlns:a16="http://schemas.microsoft.com/office/drawing/2014/main" id="{AAB8AD16-D759-A907-EE13-0B90499E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95" y="5448432"/>
            <a:ext cx="566180" cy="5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332BE43F-6BE5-770B-66CC-04845FDFDAAF}"/>
              </a:ext>
            </a:extLst>
          </p:cNvPr>
          <p:cNvSpPr txBox="1"/>
          <p:nvPr/>
        </p:nvSpPr>
        <p:spPr>
          <a:xfrm>
            <a:off x="3381375" y="5403423"/>
            <a:ext cx="2065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8,44% </a:t>
            </a:r>
            <a:r>
              <a:rPr lang="pt-BR" sz="11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fizeram exame</a:t>
            </a:r>
          </a:p>
          <a:p>
            <a:r>
              <a:rPr lang="pt-BR" sz="20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56,20% </a:t>
            </a:r>
            <a:r>
              <a:rPr lang="pt-BR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positivos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4E428A1B-2C1B-649F-8F60-20B18AB29D2C}"/>
              </a:ext>
            </a:extLst>
          </p:cNvPr>
          <p:cNvGrpSpPr/>
          <p:nvPr/>
        </p:nvGrpSpPr>
        <p:grpSpPr>
          <a:xfrm>
            <a:off x="5482759" y="4780495"/>
            <a:ext cx="2221378" cy="707658"/>
            <a:chOff x="9520439" y="1418876"/>
            <a:chExt cx="2221378" cy="707658"/>
          </a:xfrm>
        </p:grpSpPr>
        <p:sp>
          <p:nvSpPr>
            <p:cNvPr id="4110" name="TextBox 4109">
              <a:extLst>
                <a:ext uri="{FF2B5EF4-FFF2-40B4-BE49-F238E27FC236}">
                  <a16:creationId xmlns:a16="http://schemas.microsoft.com/office/drawing/2014/main" id="{79B2378F-9891-31D1-57F0-4B60782C6356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Homens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5EFDD4B0-2E3C-09E8-5545-A4073D46F8B6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47,99% das pessoas entrevistadas</a:t>
              </a:r>
            </a:p>
          </p:txBody>
        </p:sp>
      </p:grpSp>
      <p:pic>
        <p:nvPicPr>
          <p:cNvPr id="4112" name="Picture 6" descr="Teste médico - ícones de médico grátis">
            <a:extLst>
              <a:ext uri="{FF2B5EF4-FFF2-40B4-BE49-F238E27FC236}">
                <a16:creationId xmlns:a16="http://schemas.microsoft.com/office/drawing/2014/main" id="{40B4C3D0-2113-4195-7D1E-09CD3424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16" y="5533162"/>
            <a:ext cx="566180" cy="5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2E9CEC6C-BB8C-85FE-F784-3A6687B6BA80}"/>
              </a:ext>
            </a:extLst>
          </p:cNvPr>
          <p:cNvSpPr txBox="1"/>
          <p:nvPr/>
        </p:nvSpPr>
        <p:spPr>
          <a:xfrm>
            <a:off x="6082096" y="5488153"/>
            <a:ext cx="2065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7,86% </a:t>
            </a:r>
            <a:r>
              <a:rPr lang="pt-BR" sz="11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fizeram exame</a:t>
            </a:r>
          </a:p>
          <a:p>
            <a:r>
              <a:rPr lang="pt-BR" sz="20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55,82%</a:t>
            </a:r>
            <a:r>
              <a:rPr lang="pt-BR" sz="20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positivos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4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B49CC-83B7-A982-070C-DD74CADE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BA3AC-EC4B-1800-2084-6DD75E5BD9F8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ECONÔMICA E SOCIAL</a:t>
            </a:r>
          </a:p>
        </p:txBody>
      </p:sp>
      <p:pic>
        <p:nvPicPr>
          <p:cNvPr id="3074" name="Picture 2" descr="money&quot; Icon - Download for free – Iconduck">
            <a:extLst>
              <a:ext uri="{FF2B5EF4-FFF2-40B4-BE49-F238E27FC236}">
                <a16:creationId xmlns:a16="http://schemas.microsoft.com/office/drawing/2014/main" id="{F83B69F0-981C-68FD-F977-1BEDAB945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80213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5BD11-0CC8-BBCD-0712-F2A7FB63DC0E}"/>
              </a:ext>
            </a:extLst>
          </p:cNvPr>
          <p:cNvSpPr txBox="1"/>
          <p:nvPr/>
        </p:nvSpPr>
        <p:spPr>
          <a:xfrm>
            <a:off x="477723" y="1569245"/>
            <a:ext cx="109042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RECEBE AUXÍLIA EMERGENCIAL?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6F79EC-4F8C-21CE-6E94-66A8D4B09E14}"/>
              </a:ext>
            </a:extLst>
          </p:cNvPr>
          <p:cNvGrpSpPr/>
          <p:nvPr/>
        </p:nvGrpSpPr>
        <p:grpSpPr>
          <a:xfrm>
            <a:off x="477723" y="1663672"/>
            <a:ext cx="3966458" cy="3459498"/>
            <a:chOff x="477723" y="2174949"/>
            <a:chExt cx="4680000" cy="345949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F7F3BF4E-13A4-941B-9414-8B3544284E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89818887"/>
                </p:ext>
              </p:extLst>
            </p:nvPr>
          </p:nvGraphicFramePr>
          <p:xfrm>
            <a:off x="477723" y="2174949"/>
            <a:ext cx="468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84A0ED6E-8A93-FA40-FDB5-3C109884D60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42097424"/>
                </p:ext>
              </p:extLst>
            </p:nvPr>
          </p:nvGraphicFramePr>
          <p:xfrm>
            <a:off x="1017723" y="3364698"/>
            <a:ext cx="360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86DA1F74-8B5D-1DC1-7A6D-71C3F558C36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3422197"/>
                </p:ext>
              </p:extLst>
            </p:nvPr>
          </p:nvGraphicFramePr>
          <p:xfrm>
            <a:off x="1377723" y="4554447"/>
            <a:ext cx="288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739AE7-7815-D7BC-E31B-6E9B9F54398F}"/>
                </a:ext>
              </a:extLst>
            </p:cNvPr>
            <p:cNvSpPr txBox="1"/>
            <p:nvPr/>
          </p:nvSpPr>
          <p:spPr>
            <a:xfrm>
              <a:off x="1640766" y="3121989"/>
              <a:ext cx="235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FEZ EXAME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3AA7E6-94D5-ABBE-9664-7E401ACAFDB8}"/>
                </a:ext>
              </a:extLst>
            </p:cNvPr>
            <p:cNvSpPr txBox="1"/>
            <p:nvPr/>
          </p:nvSpPr>
          <p:spPr>
            <a:xfrm>
              <a:off x="1640766" y="4319220"/>
              <a:ext cx="235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POSITIVO</a:t>
              </a: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9705DC1-8EF9-59A8-F52F-EFC90CC46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272529"/>
              </p:ext>
            </p:extLst>
          </p:nvPr>
        </p:nvGraphicFramePr>
        <p:xfrm>
          <a:off x="3681400" y="1938577"/>
          <a:ext cx="4572000" cy="3184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D286EF1-5DA7-CCBB-AB77-C0DAEF2D8D01}"/>
              </a:ext>
            </a:extLst>
          </p:cNvPr>
          <p:cNvSpPr txBox="1"/>
          <p:nvPr/>
        </p:nvSpPr>
        <p:spPr>
          <a:xfrm>
            <a:off x="477723" y="5315690"/>
            <a:ext cx="1082937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dirty="0"/>
              <a:t>Entre os que </a:t>
            </a:r>
            <a:r>
              <a:rPr lang="pt-BR" sz="1100" b="1" dirty="0"/>
              <a:t>receberam auxílio emergencial</a:t>
            </a:r>
            <a:r>
              <a:rPr lang="pt-BR" sz="1100" dirty="0"/>
              <a:t> (600.744 pessoas), apenas </a:t>
            </a:r>
            <a:r>
              <a:rPr lang="pt-BR" sz="1100" b="1" dirty="0"/>
              <a:t>6,32%</a:t>
            </a:r>
            <a:r>
              <a:rPr lang="pt-BR" sz="1100" dirty="0"/>
              <a:t> fizeram exame, com </a:t>
            </a:r>
            <a:r>
              <a:rPr lang="pt-BR" sz="1100" b="1" dirty="0"/>
              <a:t>40,17%</a:t>
            </a:r>
            <a:r>
              <a:rPr lang="pt-BR" sz="1100" dirty="0"/>
              <a:t> de positividade e </a:t>
            </a:r>
            <a:r>
              <a:rPr lang="pt-BR" sz="1100" b="1" dirty="0"/>
              <a:t>31,14%</a:t>
            </a:r>
            <a:r>
              <a:rPr lang="pt-BR" sz="1100" dirty="0"/>
              <a:t> declararam ter trabalhado na última semana. Já entre os que </a:t>
            </a:r>
            <a:r>
              <a:rPr lang="pt-BR" sz="1100" b="1" dirty="0"/>
              <a:t>não receberam</a:t>
            </a:r>
            <a:r>
              <a:rPr lang="pt-BR" sz="1100" dirty="0"/>
              <a:t> (557.240 pessoas), </a:t>
            </a:r>
            <a:r>
              <a:rPr lang="pt-BR" sz="1100" b="1" dirty="0"/>
              <a:t>10,15%</a:t>
            </a:r>
            <a:r>
              <a:rPr lang="pt-BR" sz="1100" dirty="0"/>
              <a:t> fizeram exame, com positividade mais alta, </a:t>
            </a:r>
            <a:r>
              <a:rPr lang="pt-BR" sz="1100" b="1" dirty="0"/>
              <a:t>45,54%</a:t>
            </a:r>
            <a:r>
              <a:rPr lang="pt-BR" sz="1100" dirty="0"/>
              <a:t>, e uma taxa maior de trabalho, </a:t>
            </a:r>
            <a:r>
              <a:rPr lang="pt-BR" sz="1100" b="1" dirty="0"/>
              <a:t>39,50%</a:t>
            </a:r>
            <a:r>
              <a:rPr lang="pt-BR" sz="1100" dirty="0"/>
              <a:t>. Isso indica que quem não recebeu auxílio teve mais exposição (maior percentual trabalhando) e buscou mais testagem, mas também apresentou maior taxa de infecção.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EF727D-6B19-0806-55D3-6AE71538F745}"/>
              </a:ext>
            </a:extLst>
          </p:cNvPr>
          <p:cNvGrpSpPr/>
          <p:nvPr/>
        </p:nvGrpSpPr>
        <p:grpSpPr>
          <a:xfrm>
            <a:off x="8717492" y="3418869"/>
            <a:ext cx="2221378" cy="861546"/>
            <a:chOff x="9520439" y="1418876"/>
            <a:chExt cx="2221378" cy="8615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4396F-8A03-63C7-E304-8462CA2BE84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Recebem auxílio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3400A4-90EB-6B0F-3ACD-62BADAF3DD11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51,88% das pessoas entrevistadas. Sendo que 59,17% dos examinados testaram positivo.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5FFDBD6-2B01-EB8A-933A-33A4C02D1229}"/>
              </a:ext>
            </a:extLst>
          </p:cNvPr>
          <p:cNvSpPr txBox="1"/>
          <p:nvPr/>
        </p:nvSpPr>
        <p:spPr>
          <a:xfrm>
            <a:off x="9316829" y="4212252"/>
            <a:ext cx="20651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31,14% </a:t>
            </a:r>
            <a:r>
              <a:rPr lang="pt-BR" sz="11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trabalharam na última semana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2EF7A3-87B2-9BFD-CF7A-DA19A5D9143C}"/>
              </a:ext>
            </a:extLst>
          </p:cNvPr>
          <p:cNvGrpSpPr/>
          <p:nvPr/>
        </p:nvGrpSpPr>
        <p:grpSpPr>
          <a:xfrm>
            <a:off x="8717492" y="1998318"/>
            <a:ext cx="2221378" cy="861546"/>
            <a:chOff x="9520439" y="1418876"/>
            <a:chExt cx="2221378" cy="86154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55CC79-9D18-C90C-CC5B-14B0944CA04F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Não recebem auxílio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2345F7-4932-BA30-D779-544EF75624EB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48,12% das pessoas entrevistadas. Sendo que 53,86% dos examinados testaram positivo.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2C66F51-8499-D0BE-BE53-B230A590617B}"/>
              </a:ext>
            </a:extLst>
          </p:cNvPr>
          <p:cNvSpPr txBox="1"/>
          <p:nvPr/>
        </p:nvSpPr>
        <p:spPr>
          <a:xfrm>
            <a:off x="9316829" y="2782176"/>
            <a:ext cx="20651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39,50% </a:t>
            </a:r>
            <a:r>
              <a:rPr lang="pt-BR" sz="11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trabalharam na última semana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12" descr="Homem trabalhador - ícones de pessoas grátis">
            <a:extLst>
              <a:ext uri="{FF2B5EF4-FFF2-40B4-BE49-F238E27FC236}">
                <a16:creationId xmlns:a16="http://schemas.microsoft.com/office/drawing/2014/main" id="{84141832-3325-C746-F0A0-D4D94936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29" y="294984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" name="Picture 12" descr="Homem trabalhador - ícones de pessoas grátis">
            <a:extLst>
              <a:ext uri="{FF2B5EF4-FFF2-40B4-BE49-F238E27FC236}">
                <a16:creationId xmlns:a16="http://schemas.microsoft.com/office/drawing/2014/main" id="{24F1A423-6E93-81D7-EFC7-5687D9075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29" y="43799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TextBox 3074">
            <a:extLst>
              <a:ext uri="{FF2B5EF4-FFF2-40B4-BE49-F238E27FC236}">
                <a16:creationId xmlns:a16="http://schemas.microsoft.com/office/drawing/2014/main" id="{CD958BF3-F5D6-1C52-10E6-F08B0CA04E6F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9657CB0C-5407-3233-69CA-C2F1C3A2D7B5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E3FFC561-9E13-ECB3-461B-A0E34B23F805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783A672-4B01-67BD-9616-C2C088C81F4A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0B55BA31-7F77-A5C8-38D1-5406FE98CD49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C48122EE-5619-04AD-033F-649EE50B4FDD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2868AC5A-C11E-4FBE-2455-97EBBA73A49B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Economia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2120C557-09E7-41F9-EF99-32358C34B7F1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084" name="TextBox 3083">
            <a:extLst>
              <a:ext uri="{FF2B5EF4-FFF2-40B4-BE49-F238E27FC236}">
                <a16:creationId xmlns:a16="http://schemas.microsoft.com/office/drawing/2014/main" id="{14685397-07F8-6B30-8530-57B87753D779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085" name="TextBox 3084">
            <a:extLst>
              <a:ext uri="{FF2B5EF4-FFF2-40B4-BE49-F238E27FC236}">
                <a16:creationId xmlns:a16="http://schemas.microsoft.com/office/drawing/2014/main" id="{456FAFD2-1FD7-EED7-1BDD-38200EC5B414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3087" name="TextBox 3086">
            <a:extLst>
              <a:ext uri="{FF2B5EF4-FFF2-40B4-BE49-F238E27FC236}">
                <a16:creationId xmlns:a16="http://schemas.microsoft.com/office/drawing/2014/main" id="{9A02D2A7-95E8-7CE8-292B-5B78C97E0628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3127" name="Straight Connector 3126">
            <a:extLst>
              <a:ext uri="{FF2B5EF4-FFF2-40B4-BE49-F238E27FC236}">
                <a16:creationId xmlns:a16="http://schemas.microsoft.com/office/drawing/2014/main" id="{F552342D-C5D8-F884-8B39-E749AF9BAC3E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8" name="Straight Connector 3127">
            <a:extLst>
              <a:ext uri="{FF2B5EF4-FFF2-40B4-BE49-F238E27FC236}">
                <a16:creationId xmlns:a16="http://schemas.microsoft.com/office/drawing/2014/main" id="{448DB27B-EB8E-0714-6614-0655F01FB072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9" name="Straight Connector 3128">
            <a:extLst>
              <a:ext uri="{FF2B5EF4-FFF2-40B4-BE49-F238E27FC236}">
                <a16:creationId xmlns:a16="http://schemas.microsoft.com/office/drawing/2014/main" id="{9169595C-E407-CA75-1535-583F90666BFD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0" name="Straight Connector 3129">
            <a:extLst>
              <a:ext uri="{FF2B5EF4-FFF2-40B4-BE49-F238E27FC236}">
                <a16:creationId xmlns:a16="http://schemas.microsoft.com/office/drawing/2014/main" id="{65FD9BFC-3786-8BF1-D59A-54C2EB9F3191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1" name="Straight Connector 3130">
            <a:extLst>
              <a:ext uri="{FF2B5EF4-FFF2-40B4-BE49-F238E27FC236}">
                <a16:creationId xmlns:a16="http://schemas.microsoft.com/office/drawing/2014/main" id="{6D250D94-66E2-4FCE-5668-D8438781982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Connector 3131">
            <a:extLst>
              <a:ext uri="{FF2B5EF4-FFF2-40B4-BE49-F238E27FC236}">
                <a16:creationId xmlns:a16="http://schemas.microsoft.com/office/drawing/2014/main" id="{390FB7CC-A6AB-31F5-E975-FA572B80A41C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3" name="Straight Connector 3132">
            <a:extLst>
              <a:ext uri="{FF2B5EF4-FFF2-40B4-BE49-F238E27FC236}">
                <a16:creationId xmlns:a16="http://schemas.microsoft.com/office/drawing/2014/main" id="{7218FDA4-E953-0C40-B3F6-312FED4F5378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4" name="Straight Connector 3133">
            <a:extLst>
              <a:ext uri="{FF2B5EF4-FFF2-40B4-BE49-F238E27FC236}">
                <a16:creationId xmlns:a16="http://schemas.microsoft.com/office/drawing/2014/main" id="{1BEB7602-9338-AEBB-3FB6-FD892D0B80A0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5" name="Straight Connector 3134">
            <a:extLst>
              <a:ext uri="{FF2B5EF4-FFF2-40B4-BE49-F238E27FC236}">
                <a16:creationId xmlns:a16="http://schemas.microsoft.com/office/drawing/2014/main" id="{0C0E819B-537A-144D-7BBF-295A5727FA15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6" name="Straight Connector 3135">
            <a:extLst>
              <a:ext uri="{FF2B5EF4-FFF2-40B4-BE49-F238E27FC236}">
                <a16:creationId xmlns:a16="http://schemas.microsoft.com/office/drawing/2014/main" id="{87B45473-77B6-CF88-5034-5D031FF9E208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7" name="Straight Connector 3136">
            <a:extLst>
              <a:ext uri="{FF2B5EF4-FFF2-40B4-BE49-F238E27FC236}">
                <a16:creationId xmlns:a16="http://schemas.microsoft.com/office/drawing/2014/main" id="{3201A6CA-2F75-FEB2-9FAE-6CE0B0258311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9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1806</Words>
  <Application>Microsoft Office PowerPoint</Application>
  <PresentationFormat>Widescreen</PresentationFormat>
  <Paragraphs>280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lidiane.andrade1@outlook.com</dc:creator>
  <cp:lastModifiedBy>lidiane.andrade1@outlook.com</cp:lastModifiedBy>
  <cp:revision>123</cp:revision>
  <dcterms:created xsi:type="dcterms:W3CDTF">2025-05-21T20:43:00Z</dcterms:created>
  <dcterms:modified xsi:type="dcterms:W3CDTF">2025-05-26T02:45:43Z</dcterms:modified>
</cp:coreProperties>
</file>